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 id="2147484273" r:id="rId2"/>
  </p:sldMasterIdLst>
  <p:notesMasterIdLst>
    <p:notesMasterId r:id="rId28"/>
  </p:notesMasterIdLst>
  <p:handoutMasterIdLst>
    <p:handoutMasterId r:id="rId29"/>
  </p:handoutMasterIdLst>
  <p:sldIdLst>
    <p:sldId id="2009" r:id="rId3"/>
    <p:sldId id="2274" r:id="rId4"/>
    <p:sldId id="2273" r:id="rId5"/>
    <p:sldId id="2276" r:id="rId6"/>
    <p:sldId id="2258" r:id="rId7"/>
    <p:sldId id="2259" r:id="rId8"/>
    <p:sldId id="2249" r:id="rId9"/>
    <p:sldId id="2246" r:id="rId10"/>
    <p:sldId id="2247" r:id="rId11"/>
    <p:sldId id="2248" r:id="rId12"/>
    <p:sldId id="2255" r:id="rId13"/>
    <p:sldId id="2260" r:id="rId14"/>
    <p:sldId id="2261" r:id="rId15"/>
    <p:sldId id="2262" r:id="rId16"/>
    <p:sldId id="2263" r:id="rId17"/>
    <p:sldId id="2264" r:id="rId18"/>
    <p:sldId id="2265" r:id="rId19"/>
    <p:sldId id="2250" r:id="rId20"/>
    <p:sldId id="2252" r:id="rId21"/>
    <p:sldId id="2253" r:id="rId22"/>
    <p:sldId id="2204" r:id="rId23"/>
    <p:sldId id="2205" r:id="rId24"/>
    <p:sldId id="2206" r:id="rId25"/>
    <p:sldId id="2207" r:id="rId26"/>
    <p:sldId id="2208" r:id="rId27"/>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1E236561-E639-4768-B0E3-E51B868E7298}">
          <p14:sldIdLst>
            <p14:sldId id="2009"/>
            <p14:sldId id="2274"/>
            <p14:sldId id="2273"/>
            <p14:sldId id="2276"/>
            <p14:sldId id="2258"/>
            <p14:sldId id="2259"/>
            <p14:sldId id="2249"/>
            <p14:sldId id="2246"/>
            <p14:sldId id="2247"/>
            <p14:sldId id="2248"/>
            <p14:sldId id="2255"/>
            <p14:sldId id="2260"/>
            <p14:sldId id="2261"/>
            <p14:sldId id="2262"/>
            <p14:sldId id="2263"/>
            <p14:sldId id="2264"/>
            <p14:sldId id="2265"/>
            <p14:sldId id="2250"/>
            <p14:sldId id="2252"/>
            <p14:sldId id="2253"/>
            <p14:sldId id="2204"/>
            <p14:sldId id="2205"/>
            <p14:sldId id="2206"/>
            <p14:sldId id="2207"/>
            <p14:sldId id="22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DDDDDD"/>
    <a:srgbClr val="FF9933"/>
    <a:srgbClr val="0033CC"/>
    <a:srgbClr val="FE12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2521" autoAdjust="0"/>
  </p:normalViewPr>
  <p:slideViewPr>
    <p:cSldViewPr>
      <p:cViewPr>
        <p:scale>
          <a:sx n="53" d="100"/>
          <a:sy n="53" d="100"/>
        </p:scale>
        <p:origin x="810"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20"/>
    </p:cViewPr>
  </p:sorterViewPr>
  <p:notesViewPr>
    <p:cSldViewPr>
      <p:cViewPr varScale="1">
        <p:scale>
          <a:sx n="49" d="100"/>
          <a:sy n="49" d="100"/>
        </p:scale>
        <p:origin x="-2309" y="-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1" y="1"/>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t" anchorCtr="0" compatLnSpc="1">
            <a:prstTxWarp prst="textNoShape">
              <a:avLst/>
            </a:prstTxWarp>
          </a:bodyPr>
          <a:lstStyle>
            <a:lvl1pPr defTabSz="931786">
              <a:defRPr sz="1200" smtClean="0">
                <a:latin typeface="Times New Roman" pitchFamily="18" charset="0"/>
              </a:defRPr>
            </a:lvl1pPr>
          </a:lstStyle>
          <a:p>
            <a:pPr>
              <a:defRPr/>
            </a:pPr>
            <a:endParaRPr lang="en-US" dirty="0"/>
          </a:p>
        </p:txBody>
      </p:sp>
      <p:sp>
        <p:nvSpPr>
          <p:cNvPr id="84995" name="Rectangle 3"/>
          <p:cNvSpPr>
            <a:spLocks noGrp="1" noChangeArrowheads="1"/>
          </p:cNvSpPr>
          <p:nvPr>
            <p:ph type="dt" sz="quarter" idx="1"/>
          </p:nvPr>
        </p:nvSpPr>
        <p:spPr bwMode="auto">
          <a:xfrm>
            <a:off x="3970735" y="1"/>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t" anchorCtr="0" compatLnSpc="1">
            <a:prstTxWarp prst="textNoShape">
              <a:avLst/>
            </a:prstTxWarp>
          </a:bodyPr>
          <a:lstStyle>
            <a:lvl1pPr algn="r" defTabSz="931786">
              <a:defRPr sz="1200" smtClean="0">
                <a:latin typeface="Times New Roman" pitchFamily="18" charset="0"/>
              </a:defRPr>
            </a:lvl1pPr>
          </a:lstStyle>
          <a:p>
            <a:pPr>
              <a:defRPr/>
            </a:pPr>
            <a:endParaRPr lang="en-US" dirty="0"/>
          </a:p>
        </p:txBody>
      </p:sp>
      <p:sp>
        <p:nvSpPr>
          <p:cNvPr id="84996" name="Rectangle 4"/>
          <p:cNvSpPr>
            <a:spLocks noGrp="1" noChangeArrowheads="1"/>
          </p:cNvSpPr>
          <p:nvPr>
            <p:ph type="ftr" sz="quarter" idx="2"/>
          </p:nvPr>
        </p:nvSpPr>
        <p:spPr bwMode="auto">
          <a:xfrm>
            <a:off x="1" y="8830659"/>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b" anchorCtr="0" compatLnSpc="1">
            <a:prstTxWarp prst="textNoShape">
              <a:avLst/>
            </a:prstTxWarp>
          </a:bodyPr>
          <a:lstStyle>
            <a:lvl1pPr defTabSz="931786">
              <a:defRPr sz="1200" smtClean="0">
                <a:latin typeface="Times New Roman" pitchFamily="18" charset="0"/>
              </a:defRPr>
            </a:lvl1pPr>
          </a:lstStyle>
          <a:p>
            <a:pPr>
              <a:defRPr/>
            </a:pPr>
            <a:endParaRPr lang="en-US" dirty="0"/>
          </a:p>
        </p:txBody>
      </p:sp>
      <p:sp>
        <p:nvSpPr>
          <p:cNvPr id="84997" name="Rectangle 5"/>
          <p:cNvSpPr>
            <a:spLocks noGrp="1" noChangeArrowheads="1"/>
          </p:cNvSpPr>
          <p:nvPr>
            <p:ph type="sldNum" sz="quarter" idx="3"/>
          </p:nvPr>
        </p:nvSpPr>
        <p:spPr bwMode="auto">
          <a:xfrm>
            <a:off x="3970735" y="8830659"/>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b" anchorCtr="0" compatLnSpc="1">
            <a:prstTxWarp prst="textNoShape">
              <a:avLst/>
            </a:prstTxWarp>
          </a:bodyPr>
          <a:lstStyle>
            <a:lvl1pPr algn="r" defTabSz="931786">
              <a:defRPr sz="1200" smtClean="0">
                <a:latin typeface="Times New Roman" pitchFamily="18" charset="0"/>
              </a:defRPr>
            </a:lvl1pPr>
          </a:lstStyle>
          <a:p>
            <a:pPr>
              <a:defRPr/>
            </a:pPr>
            <a:fld id="{E43B3E48-8F7D-41C1-BF40-6A6A7D80756F}" type="slidenum">
              <a:rPr lang="en-US"/>
              <a:pPr>
                <a:defRPr/>
              </a:pPr>
              <a:t>‹#›</a:t>
            </a:fld>
            <a:endParaRPr lang="en-US" dirty="0"/>
          </a:p>
        </p:txBody>
      </p:sp>
    </p:spTree>
    <p:extLst>
      <p:ext uri="{BB962C8B-B14F-4D97-AF65-F5344CB8AC3E}">
        <p14:creationId xmlns:p14="http://schemas.microsoft.com/office/powerpoint/2010/main" val="291253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t" anchorCtr="0" compatLnSpc="1">
            <a:prstTxWarp prst="textNoShape">
              <a:avLst/>
            </a:prstTxWarp>
          </a:bodyPr>
          <a:lstStyle>
            <a:lvl1pPr defTabSz="931786">
              <a:defRPr sz="1200" smtClean="0">
                <a:latin typeface="Times New Roman" pitchFamily="18" charset="0"/>
              </a:defRPr>
            </a:lvl1pPr>
          </a:lstStyle>
          <a:p>
            <a:pPr>
              <a:defRPr/>
            </a:pPr>
            <a:endParaRPr lang="en-US" dirty="0"/>
          </a:p>
        </p:txBody>
      </p:sp>
      <p:sp>
        <p:nvSpPr>
          <p:cNvPr id="6147" name="Rectangle 3"/>
          <p:cNvSpPr>
            <a:spLocks noGrp="1" noChangeArrowheads="1"/>
          </p:cNvSpPr>
          <p:nvPr>
            <p:ph type="dt" idx="1"/>
          </p:nvPr>
        </p:nvSpPr>
        <p:spPr bwMode="auto">
          <a:xfrm>
            <a:off x="3972257" y="1"/>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t" anchorCtr="0" compatLnSpc="1">
            <a:prstTxWarp prst="textNoShape">
              <a:avLst/>
            </a:prstTxWarp>
          </a:bodyPr>
          <a:lstStyle>
            <a:lvl1pPr algn="r" defTabSz="931786">
              <a:defRPr sz="1200" smtClean="0">
                <a:latin typeface="Times New Roman" pitchFamily="18" charset="0"/>
              </a:defRPr>
            </a:lvl1pPr>
          </a:lstStyle>
          <a:p>
            <a:pPr>
              <a:defRPr/>
            </a:pPr>
            <a:endParaRPr lang="en-US" dirty="0"/>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34111" y="4416099"/>
            <a:ext cx="5142178"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32196"/>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b" anchorCtr="0" compatLnSpc="1">
            <a:prstTxWarp prst="textNoShape">
              <a:avLst/>
            </a:prstTxWarp>
          </a:bodyPr>
          <a:lstStyle>
            <a:lvl1pPr defTabSz="931786">
              <a:defRPr sz="1200" smtClean="0">
                <a:latin typeface="Times New Roman"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72257" y="8832196"/>
            <a:ext cx="3038144"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1" rIns="93161" bIns="46581" numCol="1" anchor="b" anchorCtr="0" compatLnSpc="1">
            <a:prstTxWarp prst="textNoShape">
              <a:avLst/>
            </a:prstTxWarp>
          </a:bodyPr>
          <a:lstStyle>
            <a:lvl1pPr algn="r" defTabSz="931786">
              <a:defRPr sz="1200" smtClean="0">
                <a:latin typeface="Times New Roman" pitchFamily="18" charset="0"/>
              </a:defRPr>
            </a:lvl1pPr>
          </a:lstStyle>
          <a:p>
            <a:pPr>
              <a:defRPr/>
            </a:pPr>
            <a:fld id="{9575C308-D142-4DE6-8CF3-65FDFE6FE9A6}" type="slidenum">
              <a:rPr lang="en-US"/>
              <a:pPr>
                <a:defRPr/>
              </a:pPr>
              <a:t>‹#›</a:t>
            </a:fld>
            <a:endParaRPr lang="en-US" dirty="0"/>
          </a:p>
        </p:txBody>
      </p:sp>
    </p:spTree>
    <p:extLst>
      <p:ext uri="{BB962C8B-B14F-4D97-AF65-F5344CB8AC3E}">
        <p14:creationId xmlns:p14="http://schemas.microsoft.com/office/powerpoint/2010/main" val="355095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78300" cy="3135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6973">
              <a:defRPr/>
            </a:pPr>
            <a:fld id="{9575C308-D142-4DE6-8CF3-65FDFE6FE9A6}" type="slidenum">
              <a:rPr lang="en-US">
                <a:solidFill>
                  <a:srgbClr val="000000"/>
                </a:solidFill>
              </a:rPr>
              <a:pPr defTabSz="946973">
                <a:defRPr/>
              </a:pPr>
              <a:t>1</a:t>
            </a:fld>
            <a:endParaRPr lang="en-US" dirty="0">
              <a:solidFill>
                <a:srgbClr val="000000"/>
              </a:solidFill>
            </a:endParaRPr>
          </a:p>
        </p:txBody>
      </p:sp>
    </p:spTree>
    <p:extLst>
      <p:ext uri="{BB962C8B-B14F-4D97-AF65-F5344CB8AC3E}">
        <p14:creationId xmlns:p14="http://schemas.microsoft.com/office/powerpoint/2010/main" val="138648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4AFB960-64B7-434D-B1E5-02A3E891CD46}" type="slidenum">
              <a:rPr lang="en-US" altLang="en-US" sz="1300"/>
              <a:pPr algn="r" eaLnBrk="1" hangingPunct="1">
                <a:spcBef>
                  <a:spcPct val="0"/>
                </a:spcBef>
              </a:pPr>
              <a:t>12</a:t>
            </a:fld>
            <a:endParaRPr lang="en-US" altLang="en-US" sz="1300"/>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5271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BD3731BE-37C1-4146-9AFC-639B37AF966A}" type="slidenum">
              <a:rPr lang="en-US" altLang="en-US" sz="1300"/>
              <a:pPr algn="r" eaLnBrk="1" hangingPunct="1">
                <a:spcBef>
                  <a:spcPct val="0"/>
                </a:spcBef>
              </a:pPr>
              <a:t>15</a:t>
            </a:fld>
            <a:endParaRPr lang="en-US" altLang="en-US" sz="1300"/>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7710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2B81847-C446-4766-A58D-6870DE843523}" type="slidenum">
              <a:rPr lang="en-US" altLang="en-US" sz="1300"/>
              <a:pPr algn="r" eaLnBrk="1" hangingPunct="1">
                <a:spcBef>
                  <a:spcPct val="0"/>
                </a:spcBef>
              </a:pPr>
              <a:t>16</a:t>
            </a:fld>
            <a:endParaRPr lang="en-US" altLang="en-US" sz="1300"/>
          </a:p>
        </p:txBody>
      </p:sp>
      <p:sp>
        <p:nvSpPr>
          <p:cNvPr id="531459" name="Rectangle 2"/>
          <p:cNvSpPr>
            <a:spLocks noGrp="1" noRot="1" noChangeAspect="1" noChangeArrowheads="1" noTextEdit="1"/>
          </p:cNvSpPr>
          <p:nvPr>
            <p:ph type="sldImg"/>
          </p:nvPr>
        </p:nvSpPr>
        <p:spPr>
          <a:ln/>
        </p:spPr>
      </p:sp>
      <p:sp>
        <p:nvSpPr>
          <p:cNvPr id="5314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3427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29464D7-EF9A-45E5-B344-3E86BC17A2E3}" type="slidenum">
              <a:rPr lang="en-US" altLang="en-US" sz="1300"/>
              <a:pPr algn="r" eaLnBrk="1" hangingPunct="1">
                <a:spcBef>
                  <a:spcPct val="0"/>
                </a:spcBef>
              </a:pPr>
              <a:t>17</a:t>
            </a:fld>
            <a:endParaRPr lang="en-US" altLang="en-US" sz="1300"/>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6167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fontAlgn="auto" hangingPunct="1">
              <a:spcBef>
                <a:spcPct val="0"/>
              </a:spcBef>
              <a:spcAft>
                <a:spcPts val="0"/>
              </a:spcAft>
              <a:defRPr/>
            </a:pPr>
            <a:fld id="{BC7D5EC6-A245-4793-8497-88661A2A9E6C}" type="slidenum">
              <a:rPr lang="en-US" altLang="en-US" sz="1300">
                <a:solidFill>
                  <a:prstClr val="black"/>
                </a:solidFill>
              </a:rPr>
              <a:pPr algn="r" eaLnBrk="1" fontAlgn="auto" hangingPunct="1">
                <a:spcBef>
                  <a:spcPct val="0"/>
                </a:spcBef>
                <a:spcAft>
                  <a:spcPts val="0"/>
                </a:spcAft>
                <a:defRPr/>
              </a:pPr>
              <a:t>18</a:t>
            </a:fld>
            <a:endParaRPr lang="en-US" altLang="en-US" sz="1300">
              <a:solidFill>
                <a:prstClr val="black"/>
              </a:solidFill>
            </a:endParaRPr>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918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DE2E2-E77B-4EAD-BE35-B16D80A26E54}" type="slidenum">
              <a:rPr lang="en-US" altLang="en-US"/>
              <a:pPr/>
              <a:t>19</a:t>
            </a:fld>
            <a:endParaRPr lang="en-US" alt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707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A4BB8-E6B8-4D0F-A18E-F1205276A3DA}" type="slidenum">
              <a:rPr lang="en-US" altLang="en-US"/>
              <a:pPr/>
              <a:t>20</a:t>
            </a:fld>
            <a:endParaRPr lang="en-US" alt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295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A5A646-E788-4038-8760-347DB5BCA54A}" type="slidenum">
              <a:rPr lang="en-US" altLang="en-US"/>
              <a:pPr/>
              <a:t>21</a:t>
            </a:fld>
            <a:endParaRPr lang="en-US" alt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0935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75FE1-CAD2-45AA-B324-4FB3CCAB49C6}" type="slidenum">
              <a:rPr lang="en-US" altLang="en-US"/>
              <a:pPr/>
              <a:t>22</a:t>
            </a:fld>
            <a:endParaRPr lang="en-US" alt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38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CEAAF-13AB-453A-89CC-70ED73309B47}" type="slidenum">
              <a:rPr lang="en-US" altLang="en-US"/>
              <a:pPr/>
              <a:t>23</a:t>
            </a:fld>
            <a:endParaRPr lang="en-US" alt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007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lvl1pPr algn="l" defTabSz="966788" eaLnBrk="0" hangingPunct="0">
              <a:spcBef>
                <a:spcPct val="30000"/>
              </a:spcBef>
              <a:defRPr sz="1200">
                <a:solidFill>
                  <a:schemeClr val="tx1"/>
                </a:solidFill>
                <a:latin typeface="Times New Roman" pitchFamily="18" charset="0"/>
              </a:defRPr>
            </a:lvl1pPr>
            <a:lvl2pPr marL="742950" indent="-285750" algn="l" defTabSz="966788" eaLnBrk="0" hangingPunct="0">
              <a:spcBef>
                <a:spcPct val="30000"/>
              </a:spcBef>
              <a:defRPr sz="1200">
                <a:solidFill>
                  <a:schemeClr val="tx1"/>
                </a:solidFill>
                <a:latin typeface="Times New Roman" pitchFamily="18" charset="0"/>
              </a:defRPr>
            </a:lvl2pPr>
            <a:lvl3pPr marL="1143000" indent="-228600" algn="l" defTabSz="966788" eaLnBrk="0" hangingPunct="0">
              <a:spcBef>
                <a:spcPct val="30000"/>
              </a:spcBef>
              <a:defRPr sz="1200">
                <a:solidFill>
                  <a:schemeClr val="tx1"/>
                </a:solidFill>
                <a:latin typeface="Times New Roman" pitchFamily="18" charset="0"/>
              </a:defRPr>
            </a:lvl3pPr>
            <a:lvl4pPr marL="1600200" indent="-228600" algn="l" defTabSz="966788" eaLnBrk="0" hangingPunct="0">
              <a:spcBef>
                <a:spcPct val="30000"/>
              </a:spcBef>
              <a:defRPr sz="1200">
                <a:solidFill>
                  <a:schemeClr val="tx1"/>
                </a:solidFill>
                <a:latin typeface="Times New Roman" pitchFamily="18" charset="0"/>
              </a:defRPr>
            </a:lvl4pPr>
            <a:lvl5pPr marL="2057400" indent="-228600" algn="l"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D5C2CBA-FC14-4DB0-B5DB-9510B67966BD}" type="slidenum">
              <a:rPr lang="en-US" altLang="en-US" sz="1300" smtClean="0"/>
              <a:pPr algn="r" eaLnBrk="1" hangingPunct="1">
                <a:spcBef>
                  <a:spcPct val="0"/>
                </a:spcBef>
              </a:pPr>
              <a:t>2</a:t>
            </a:fld>
            <a:endParaRPr lang="en-US" altLang="en-US" sz="1300" smtClean="0"/>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7419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A39CA-9EE8-4D13-A23F-21F51E64D1EE}" type="slidenum">
              <a:rPr lang="en-US" altLang="en-US"/>
              <a:pPr/>
              <a:t>24</a:t>
            </a:fld>
            <a:endParaRPr lang="en-US" altLang="en-US"/>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521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4ED82-EEA1-41AE-820D-EAEC6003BEA5}" type="slidenum">
              <a:rPr lang="en-US" altLang="en-US"/>
              <a:pPr/>
              <a:t>25</a:t>
            </a:fld>
            <a:endParaRPr lang="en-US" altLang="en-US"/>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132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69197" rtl="0" eaLnBrk="1" fontAlgn="base" latinLnBrk="0" hangingPunct="1">
              <a:lnSpc>
                <a:spcPct val="100000"/>
              </a:lnSpc>
              <a:spcBef>
                <a:spcPct val="0"/>
              </a:spcBef>
              <a:spcAft>
                <a:spcPct val="0"/>
              </a:spcAft>
              <a:buClrTx/>
              <a:buSzTx/>
              <a:buFontTx/>
              <a:buNone/>
              <a:tabLst/>
              <a:defRPr/>
            </a:pPr>
            <a:fld id="{CF4F9D36-9206-4B05-8623-A9103FE0EBEB}"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9197"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6099" name="Rectangle 2"/>
          <p:cNvSpPr>
            <a:spLocks noGrp="1" noRot="1" noChangeAspect="1" noChangeArrowheads="1" noTextEdit="1"/>
          </p:cNvSpPr>
          <p:nvPr>
            <p:ph type="sldImg"/>
          </p:nvPr>
        </p:nvSpPr>
        <p:spPr>
          <a:xfrm>
            <a:off x="1258888" y="722313"/>
            <a:ext cx="4789487" cy="3594100"/>
          </a:xfrm>
          <a:ln/>
        </p:spPr>
      </p:sp>
      <p:sp>
        <p:nvSpPr>
          <p:cNvPr id="516100" name="Rectangle 3"/>
          <p:cNvSpPr>
            <a:spLocks noGrp="1" noChangeArrowheads="1"/>
          </p:cNvSpPr>
          <p:nvPr>
            <p:ph type="body" idx="1"/>
          </p:nvPr>
        </p:nvSpPr>
        <p:spPr>
          <a:xfrm>
            <a:off x="970670" y="4556189"/>
            <a:ext cx="5367239" cy="4316640"/>
          </a:xfrm>
          <a:noFill/>
        </p:spPr>
        <p:txBody>
          <a:bodyPr/>
          <a:lstStyle/>
          <a:p>
            <a:pPr eaLnBrk="1" hangingPunct="1"/>
            <a:r>
              <a:rPr lang="en-US" altLang="en-US" smtClean="0"/>
              <a:t>The first example -- Diazonaphthoquinone/Novolac chemistry.</a:t>
            </a:r>
          </a:p>
          <a:p>
            <a:pPr eaLnBrk="1" hangingPunct="1">
              <a:buFontTx/>
              <a:buChar char="•"/>
            </a:pPr>
            <a:r>
              <a:rPr lang="en-US" altLang="en-US" smtClean="0"/>
              <a:t>These photoresists operate by taking the base soluble polymer, novolac and adding a small amount of a photoactive dissolution inhibitor, diazonaphthoquinone.</a:t>
            </a:r>
          </a:p>
          <a:p>
            <a:pPr eaLnBrk="1" hangingPunct="1">
              <a:buFontTx/>
              <a:buChar char="•"/>
            </a:pPr>
            <a:r>
              <a:rPr lang="en-US" altLang="en-US" smtClean="0"/>
              <a:t>Adding the DNQ causes the dissolution rate of the resist to decrease by several orders of magnitude. </a:t>
            </a:r>
          </a:p>
          <a:p>
            <a:pPr eaLnBrk="1" hangingPunct="1">
              <a:buFontTx/>
              <a:buChar char="•"/>
            </a:pPr>
            <a:r>
              <a:rPr lang="en-US" altLang="en-US" smtClean="0"/>
              <a:t>The DNQ acts as the photochemically solubility switch, such that upon exposure to 365 nm light, it’s converted to a carboxylic acid.</a:t>
            </a:r>
          </a:p>
          <a:p>
            <a:pPr eaLnBrk="1" hangingPunct="1">
              <a:buFontTx/>
              <a:buChar char="•"/>
            </a:pPr>
            <a:r>
              <a:rPr lang="en-US" altLang="en-US" smtClean="0"/>
              <a:t>And this exposed resist has a higher dissolution rate than the novolac alone.</a:t>
            </a:r>
          </a:p>
          <a:p>
            <a:pPr eaLnBrk="1" hangingPunct="1">
              <a:buFontTx/>
              <a:buChar char="•"/>
            </a:pPr>
            <a:r>
              <a:rPr lang="en-US" altLang="en-US" smtClean="0"/>
              <a:t>The result of this change in dissolution rate is a resist image with a nearly vertical sidewall profile.</a:t>
            </a:r>
          </a:p>
          <a:p>
            <a:pPr eaLnBrk="1" hangingPunct="1">
              <a:buFontTx/>
              <a:buChar char="•"/>
            </a:pPr>
            <a:endParaRPr lang="en-US" altLang="en-US" smtClean="0"/>
          </a:p>
          <a:p>
            <a:pPr eaLnBrk="1" hangingPunct="1">
              <a:buFontTx/>
              <a:buChar char="•"/>
            </a:pPr>
            <a:r>
              <a:rPr lang="en-US" altLang="en-US" smtClean="0"/>
              <a:t>Looking at this, you’d think that the perfect resist already exists .. And it does ...  Unless you want to decrease the size of the image.</a:t>
            </a:r>
          </a:p>
          <a:p>
            <a:pPr eaLnBrk="1" hangingPunct="1">
              <a:buFontTx/>
              <a:buChar char="•"/>
            </a:pPr>
            <a:endParaRPr lang="en-US" altLang="en-US" smtClean="0"/>
          </a:p>
          <a:p>
            <a:pPr eaLnBrk="1" hangingPunct="1"/>
            <a:endParaRPr lang="en-US" altLang="en-US" smtClean="0"/>
          </a:p>
        </p:txBody>
      </p:sp>
    </p:spTree>
    <p:extLst>
      <p:ext uri="{BB962C8B-B14F-4D97-AF65-F5344CB8AC3E}">
        <p14:creationId xmlns:p14="http://schemas.microsoft.com/office/powerpoint/2010/main" val="76176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69197" rtl="0" eaLnBrk="1" fontAlgn="base" latinLnBrk="0" hangingPunct="1">
              <a:lnSpc>
                <a:spcPct val="100000"/>
              </a:lnSpc>
              <a:spcBef>
                <a:spcPct val="0"/>
              </a:spcBef>
              <a:spcAft>
                <a:spcPct val="0"/>
              </a:spcAft>
              <a:buClrTx/>
              <a:buSzTx/>
              <a:buFontTx/>
              <a:buNone/>
              <a:tabLst/>
              <a:defRPr/>
            </a:pPr>
            <a:fld id="{FFE65089-C956-4690-9844-15BD2FCEDABC}" type="slidenum">
              <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9197"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6001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2C575F6-91D3-47A8-9E9E-BB2B60F9050E}" type="slidenum">
              <a:rPr lang="en-US" altLang="en-US" sz="1300"/>
              <a:pPr algn="r" eaLnBrk="1" hangingPunct="1">
                <a:spcBef>
                  <a:spcPct val="0"/>
                </a:spcBef>
              </a:pPr>
              <a:t>7</a:t>
            </a:fld>
            <a:endParaRPr lang="en-US" altLang="en-US" sz="1300"/>
          </a:p>
        </p:txBody>
      </p:sp>
      <p:sp>
        <p:nvSpPr>
          <p:cNvPr id="525315" name="Rectangle 2"/>
          <p:cNvSpPr>
            <a:spLocks noGrp="1" noRot="1" noChangeAspect="1" noChangeArrowheads="1" noTextEdit="1"/>
          </p:cNvSpPr>
          <p:nvPr>
            <p:ph type="sldImg"/>
          </p:nvPr>
        </p:nvSpPr>
        <p:spPr>
          <a:ln/>
        </p:spPr>
      </p:sp>
      <p:sp>
        <p:nvSpPr>
          <p:cNvPr id="525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7535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B42783D2-DB7C-4475-8EC8-3425E204DB78}" type="slidenum">
              <a:rPr lang="en-US" altLang="en-US" sz="1300"/>
              <a:pPr algn="r" eaLnBrk="1" hangingPunct="1">
                <a:spcBef>
                  <a:spcPct val="0"/>
                </a:spcBef>
              </a:pPr>
              <a:t>8</a:t>
            </a:fld>
            <a:endParaRPr lang="en-US" altLang="en-US" sz="1300"/>
          </a:p>
        </p:txBody>
      </p:sp>
      <p:sp>
        <p:nvSpPr>
          <p:cNvPr id="521219" name="Rectangle 2"/>
          <p:cNvSpPr>
            <a:spLocks noGrp="1" noRot="1" noChangeAspect="1" noChangeArrowheads="1" noTextEdit="1"/>
          </p:cNvSpPr>
          <p:nvPr>
            <p:ph type="sldImg"/>
          </p:nvPr>
        </p:nvSpPr>
        <p:spPr>
          <a:ln/>
        </p:spPr>
      </p:sp>
      <p:sp>
        <p:nvSpPr>
          <p:cNvPr id="521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3856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9F6C6CB-946A-46C9-B7C9-EB3A0C84CA3B}" type="slidenum">
              <a:rPr lang="en-US" altLang="en-US" sz="1300"/>
              <a:pPr algn="r" eaLnBrk="1" hangingPunct="1">
                <a:spcBef>
                  <a:spcPct val="0"/>
                </a:spcBef>
              </a:pPr>
              <a:t>9</a:t>
            </a:fld>
            <a:endParaRPr lang="en-US" altLang="en-US" sz="1300"/>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5682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lvl1pPr algn="l" defTabSz="969197" eaLnBrk="0" hangingPunct="0">
              <a:spcBef>
                <a:spcPct val="30000"/>
              </a:spcBef>
              <a:defRPr sz="1200">
                <a:solidFill>
                  <a:schemeClr val="tx1"/>
                </a:solidFill>
                <a:latin typeface="Times New Roman" pitchFamily="18" charset="0"/>
              </a:defRPr>
            </a:lvl1pPr>
            <a:lvl2pPr marL="744800" indent="-286462" algn="l" defTabSz="969197" eaLnBrk="0" hangingPunct="0">
              <a:spcBef>
                <a:spcPct val="30000"/>
              </a:spcBef>
              <a:defRPr sz="1200">
                <a:solidFill>
                  <a:schemeClr val="tx1"/>
                </a:solidFill>
                <a:latin typeface="Times New Roman" pitchFamily="18" charset="0"/>
              </a:defRPr>
            </a:lvl2pPr>
            <a:lvl3pPr marL="1145848" indent="-229170" algn="l" defTabSz="969197" eaLnBrk="0" hangingPunct="0">
              <a:spcBef>
                <a:spcPct val="30000"/>
              </a:spcBef>
              <a:defRPr sz="1200">
                <a:solidFill>
                  <a:schemeClr val="tx1"/>
                </a:solidFill>
                <a:latin typeface="Times New Roman" pitchFamily="18" charset="0"/>
              </a:defRPr>
            </a:lvl3pPr>
            <a:lvl4pPr marL="1604186" indent="-229170" algn="l" defTabSz="969197" eaLnBrk="0" hangingPunct="0">
              <a:spcBef>
                <a:spcPct val="30000"/>
              </a:spcBef>
              <a:defRPr sz="1200">
                <a:solidFill>
                  <a:schemeClr val="tx1"/>
                </a:solidFill>
                <a:latin typeface="Times New Roman" pitchFamily="18" charset="0"/>
              </a:defRPr>
            </a:lvl4pPr>
            <a:lvl5pPr marL="2062525" indent="-229170" algn="l" defTabSz="969197" eaLnBrk="0" hangingPunct="0">
              <a:spcBef>
                <a:spcPct val="30000"/>
              </a:spcBef>
              <a:defRPr sz="1200">
                <a:solidFill>
                  <a:schemeClr val="tx1"/>
                </a:solidFill>
                <a:latin typeface="Times New Roman" pitchFamily="18" charset="0"/>
              </a:defRPr>
            </a:lvl5pPr>
            <a:lvl6pPr marL="2520864" indent="-229170" defTabSz="969197" eaLnBrk="0" fontAlgn="base" hangingPunct="0">
              <a:spcBef>
                <a:spcPct val="30000"/>
              </a:spcBef>
              <a:spcAft>
                <a:spcPct val="0"/>
              </a:spcAft>
              <a:defRPr sz="1200">
                <a:solidFill>
                  <a:schemeClr val="tx1"/>
                </a:solidFill>
                <a:latin typeface="Times New Roman" pitchFamily="18" charset="0"/>
              </a:defRPr>
            </a:lvl6pPr>
            <a:lvl7pPr marL="2979203" indent="-229170" defTabSz="969197" eaLnBrk="0" fontAlgn="base" hangingPunct="0">
              <a:spcBef>
                <a:spcPct val="30000"/>
              </a:spcBef>
              <a:spcAft>
                <a:spcPct val="0"/>
              </a:spcAft>
              <a:defRPr sz="1200">
                <a:solidFill>
                  <a:schemeClr val="tx1"/>
                </a:solidFill>
                <a:latin typeface="Times New Roman" pitchFamily="18" charset="0"/>
              </a:defRPr>
            </a:lvl7pPr>
            <a:lvl8pPr marL="3437542" indent="-229170" defTabSz="969197" eaLnBrk="0" fontAlgn="base" hangingPunct="0">
              <a:spcBef>
                <a:spcPct val="30000"/>
              </a:spcBef>
              <a:spcAft>
                <a:spcPct val="0"/>
              </a:spcAft>
              <a:defRPr sz="1200">
                <a:solidFill>
                  <a:schemeClr val="tx1"/>
                </a:solidFill>
                <a:latin typeface="Times New Roman" pitchFamily="18" charset="0"/>
              </a:defRPr>
            </a:lvl8pPr>
            <a:lvl9pPr marL="3895881" indent="-229170" defTabSz="9691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C372D7BD-5FAE-45D6-A8C0-931F22C97C81}" type="slidenum">
              <a:rPr lang="en-US" altLang="en-US" sz="1300"/>
              <a:pPr algn="r" eaLnBrk="1" hangingPunct="1">
                <a:spcBef>
                  <a:spcPct val="0"/>
                </a:spcBef>
              </a:pPr>
              <a:t>10</a:t>
            </a:fld>
            <a:endParaRPr lang="en-US" altLang="en-US" sz="1300"/>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676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79881" indent="-299954" eaLnBrk="0" hangingPunct="0">
              <a:defRPr>
                <a:solidFill>
                  <a:schemeClr val="tx1"/>
                </a:solidFill>
                <a:latin typeface="Arial" pitchFamily="34" charset="0"/>
                <a:ea typeface="SimSun" pitchFamily="2" charset="-122"/>
              </a:defRPr>
            </a:lvl2pPr>
            <a:lvl3pPr marL="1199817" indent="-239963" eaLnBrk="0" hangingPunct="0">
              <a:defRPr>
                <a:solidFill>
                  <a:schemeClr val="tx1"/>
                </a:solidFill>
                <a:latin typeface="Arial" pitchFamily="34" charset="0"/>
                <a:ea typeface="SimSun" pitchFamily="2" charset="-122"/>
              </a:defRPr>
            </a:lvl3pPr>
            <a:lvl4pPr marL="1679743" indent="-239963" eaLnBrk="0" hangingPunct="0">
              <a:defRPr>
                <a:solidFill>
                  <a:schemeClr val="tx1"/>
                </a:solidFill>
                <a:latin typeface="Arial" pitchFamily="34" charset="0"/>
                <a:ea typeface="SimSun" pitchFamily="2" charset="-122"/>
              </a:defRPr>
            </a:lvl4pPr>
            <a:lvl5pPr marL="2159670" indent="-239963" eaLnBrk="0" hangingPunct="0">
              <a:defRPr>
                <a:solidFill>
                  <a:schemeClr val="tx1"/>
                </a:solidFill>
                <a:latin typeface="Arial" pitchFamily="34" charset="0"/>
                <a:ea typeface="SimSun" pitchFamily="2" charset="-122"/>
              </a:defRPr>
            </a:lvl5pPr>
            <a:lvl6pPr marL="2639597" indent="-239963" eaLnBrk="0" fontAlgn="base" hangingPunct="0">
              <a:spcBef>
                <a:spcPct val="0"/>
              </a:spcBef>
              <a:spcAft>
                <a:spcPct val="0"/>
              </a:spcAft>
              <a:defRPr>
                <a:solidFill>
                  <a:schemeClr val="tx1"/>
                </a:solidFill>
                <a:latin typeface="Arial" pitchFamily="34" charset="0"/>
                <a:ea typeface="SimSun" pitchFamily="2" charset="-122"/>
              </a:defRPr>
            </a:lvl6pPr>
            <a:lvl7pPr marL="3119523" indent="-239963" eaLnBrk="0" fontAlgn="base" hangingPunct="0">
              <a:spcBef>
                <a:spcPct val="0"/>
              </a:spcBef>
              <a:spcAft>
                <a:spcPct val="0"/>
              </a:spcAft>
              <a:defRPr>
                <a:solidFill>
                  <a:schemeClr val="tx1"/>
                </a:solidFill>
                <a:latin typeface="Arial" pitchFamily="34" charset="0"/>
                <a:ea typeface="SimSun" pitchFamily="2" charset="-122"/>
              </a:defRPr>
            </a:lvl7pPr>
            <a:lvl8pPr marL="3599450" indent="-239963" eaLnBrk="0" fontAlgn="base" hangingPunct="0">
              <a:spcBef>
                <a:spcPct val="0"/>
              </a:spcBef>
              <a:spcAft>
                <a:spcPct val="0"/>
              </a:spcAft>
              <a:defRPr>
                <a:solidFill>
                  <a:schemeClr val="tx1"/>
                </a:solidFill>
                <a:latin typeface="Arial" pitchFamily="34" charset="0"/>
                <a:ea typeface="SimSun" pitchFamily="2" charset="-122"/>
              </a:defRPr>
            </a:lvl8pPr>
            <a:lvl9pPr marL="4079377" indent="-239963"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683D88A-EDD4-47E8-8E06-5F88EE31895E}" type="slidenum">
              <a:rPr lang="zh-CN" altLang="en-US" smtClean="0">
                <a:solidFill>
                  <a:prstClr val="black"/>
                </a:solidFill>
                <a:latin typeface="Calibri" pitchFamily="34" charset="0"/>
              </a:rPr>
              <a:pPr eaLnBrk="1" hangingPunct="1"/>
              <a:t>11</a:t>
            </a:fld>
            <a:endParaRPr lang="zh-CN" altLang="en-US" smtClean="0">
              <a:solidFill>
                <a:prstClr val="black"/>
              </a:solidFill>
              <a:latin typeface="Calibri" pitchFamily="34" charset="0"/>
            </a:endParaRPr>
          </a:p>
        </p:txBody>
      </p:sp>
    </p:spTree>
    <p:extLst>
      <p:ext uri="{BB962C8B-B14F-4D97-AF65-F5344CB8AC3E}">
        <p14:creationId xmlns:p14="http://schemas.microsoft.com/office/powerpoint/2010/main" val="220437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777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959344"/>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628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565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78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289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11" name="标题 10"/>
          <p:cNvSpPr>
            <a:spLocks noGrp="1"/>
          </p:cNvSpPr>
          <p:nvPr>
            <p:ph type="title"/>
          </p:nvPr>
        </p:nvSpPr>
        <p:spPr>
          <a:xfrm>
            <a:off x="457200" y="34504"/>
            <a:ext cx="8229600" cy="642918"/>
          </a:xfrm>
        </p:spPr>
        <p:txBody>
          <a:bodyPr>
            <a:normAutofit/>
          </a:bodyPr>
          <a:lstStyle>
            <a:lvl1pPr>
              <a:defRPr sz="3200" b="0">
                <a:solidFill>
                  <a:srgbClr val="0000FF"/>
                </a:solidFill>
              </a:defRPr>
            </a:lvl1pPr>
          </a:lstStyle>
          <a:p>
            <a:r>
              <a:rPr lang="en-US" altLang="zh-CN" dirty="0" smtClean="0"/>
              <a:t>Click to edit Master title style</a:t>
            </a:r>
            <a:endParaRPr lang="zh-CN" altLang="en-US" dirty="0"/>
          </a:p>
        </p:txBody>
      </p:sp>
    </p:spTree>
    <p:extLst>
      <p:ext uri="{BB962C8B-B14F-4D97-AF65-F5344CB8AC3E}">
        <p14:creationId xmlns:p14="http://schemas.microsoft.com/office/powerpoint/2010/main" val="3965662231"/>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D53F9-E430-48D6-9E9A-FBD5E1732FAB}" type="datetimeFigureOut">
              <a:rPr lang="en-US" smtClean="0">
                <a:solidFill>
                  <a:prstClr val="black"/>
                </a:solidFill>
              </a:rPr>
              <a:pPr/>
              <a:t>11/5/2018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6DAA6406-22DD-4848-9953-4D41595BEB6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837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5"/>
          <p:cNvSpPr>
            <a:spLocks noChangeArrowheads="1"/>
          </p:cNvSpPr>
          <p:nvPr userDrawn="1"/>
        </p:nvSpPr>
        <p:spPr bwMode="auto">
          <a:xfrm>
            <a:off x="0" y="0"/>
            <a:ext cx="9144000" cy="6858000"/>
          </a:xfrm>
          <a:prstGeom prst="rect">
            <a:avLst/>
          </a:prstGeom>
          <a:noFill/>
          <a:ln w="127000">
            <a:solidFill>
              <a:srgbClr val="E2820E"/>
            </a:solidFill>
            <a:miter lim="800000"/>
            <a:headEnd/>
            <a:tailEnd/>
          </a:ln>
          <a:effectLst>
            <a:prstShdw prst="shdw18" dist="17961" dir="13500000">
              <a:srgbClr val="E2820E">
                <a:gamma/>
                <a:shade val="60000"/>
                <a:invGamma/>
                <a:alpha val="50000"/>
              </a:srgbClr>
            </a:prstShdw>
          </a:effectLst>
          <a:extLst>
            <a:ext uri="{909E8E84-426E-40DD-AFC4-6F175D3DCCD1}">
              <a14:hiddenFill xmlns:a14="http://schemas.microsoft.com/office/drawing/2010/main">
                <a:solidFill>
                  <a:schemeClr val="accent1"/>
                </a:solidFill>
              </a14:hiddenFill>
            </a:ext>
          </a:extLst>
        </p:spPr>
        <p:txBody>
          <a:bodyPr wrap="none" lIns="92075" tIns="46039" rIns="92075" bIns="46039"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1825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700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149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840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701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AD53F9-E430-48D6-9E9A-FBD5E1732FAB}" type="datetimeFigureOut">
              <a:rPr lang="en-US" smtClean="0">
                <a:solidFill>
                  <a:prstClr val="black"/>
                </a:solidFill>
              </a:rPr>
              <a:pPr/>
              <a:t>11/5/2018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6DAA6406-22DD-4848-9953-4D41595BEB6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870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D53F9-E430-48D6-9E9A-FBD5E1732FAB}" type="datetimeFigureOut">
              <a:rPr lang="en-US" smtClean="0">
                <a:solidFill>
                  <a:prstClr val="black"/>
                </a:solidFill>
              </a:rPr>
              <a:pPr/>
              <a:t>11/5/2018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6DAA6406-22DD-4848-9953-4D41595BEB6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3737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UTlogo"/>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342313" y="6345238"/>
            <a:ext cx="6858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userDrawn="1"/>
        </p:nvSpPr>
        <p:spPr bwMode="auto">
          <a:xfrm>
            <a:off x="0" y="0"/>
            <a:ext cx="9144000" cy="6858000"/>
          </a:xfrm>
          <a:prstGeom prst="rect">
            <a:avLst/>
          </a:prstGeom>
          <a:noFill/>
          <a:ln w="127000">
            <a:solidFill>
              <a:srgbClr val="E2820E"/>
            </a:solidFill>
            <a:miter lim="800000"/>
            <a:headEnd/>
            <a:tailEnd/>
          </a:ln>
          <a:effectLst>
            <a:prstShdw prst="shdw17" dist="17961" dir="13500000">
              <a:srgbClr val="884E08">
                <a:alpha val="50000"/>
              </a:srgbClr>
            </a:prstShdw>
          </a:effectLst>
          <a:extLst>
            <a:ext uri="{909E8E84-426E-40DD-AFC4-6F175D3DCCD1}">
              <a14:hiddenFill xmlns:a14="http://schemas.microsoft.com/office/drawing/2010/main">
                <a:solidFill>
                  <a:schemeClr val="accent1"/>
                </a:solidFill>
              </a14:hiddenFill>
            </a:ext>
          </a:extLst>
        </p:spPr>
        <p:txBody>
          <a:bodyPr wrap="none" lIns="92075" tIns="46039" rIns="92075" bIns="46039"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Box 5"/>
          <p:cNvSpPr txBox="1"/>
          <p:nvPr userDrawn="1"/>
        </p:nvSpPr>
        <p:spPr>
          <a:xfrm>
            <a:off x="216508" y="6446997"/>
            <a:ext cx="2613660" cy="27699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ChE</a:t>
            </a: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384T / 323</a:t>
            </a:r>
          </a:p>
        </p:txBody>
      </p:sp>
    </p:spTree>
    <p:extLst>
      <p:ext uri="{BB962C8B-B14F-4D97-AF65-F5344CB8AC3E}">
        <p14:creationId xmlns:p14="http://schemas.microsoft.com/office/powerpoint/2010/main" val="107826336"/>
      </p:ext>
    </p:extLst>
  </p:cSld>
  <p:clrMap bg1="lt1" tx1="dk1" bg2="lt2" tx2="dk2" accent1="accent1" accent2="accent2" accent3="accent3" accent4="accent4" accent5="accent5" accent6="accent6" hlink="hlink" folHlink="folHlink"/>
  <p:sldLayoutIdLst>
    <p:sldLayoutId id="2147484261" r:id="rId1"/>
    <p:sldLayoutId id="2147484286" r:id="rId2"/>
  </p:sldLayoutIdLst>
  <p:transition spd="slow">
    <p:wipe dir="r"/>
  </p:transition>
  <p:timing>
    <p:tnLst>
      <p:par>
        <p:cTn id="1" dur="indefinite" restart="never" nodeType="tmRoot"/>
      </p:par>
    </p:tnLst>
  </p:timing>
  <p:txStyles>
    <p:titleStyle>
      <a:lvl1pPr algn="l" rtl="0" eaLnBrk="0" fontAlgn="base" hangingPunct="0">
        <a:spcBef>
          <a:spcPct val="0"/>
        </a:spcBef>
        <a:spcAft>
          <a:spcPct val="0"/>
        </a:spcAft>
        <a:defRPr sz="3400">
          <a:solidFill>
            <a:srgbClr val="3333FF"/>
          </a:solidFill>
          <a:latin typeface="+mj-lt"/>
          <a:ea typeface="+mj-ea"/>
          <a:cs typeface="+mj-cs"/>
        </a:defRPr>
      </a:lvl1pPr>
      <a:lvl2pPr algn="l" rtl="0" eaLnBrk="0" fontAlgn="base" hangingPunct="0">
        <a:spcBef>
          <a:spcPct val="0"/>
        </a:spcBef>
        <a:spcAft>
          <a:spcPct val="0"/>
        </a:spcAft>
        <a:defRPr sz="3400">
          <a:solidFill>
            <a:srgbClr val="3333FF"/>
          </a:solidFill>
          <a:latin typeface="Arial" pitchFamily="34" charset="0"/>
        </a:defRPr>
      </a:lvl2pPr>
      <a:lvl3pPr algn="l" rtl="0" eaLnBrk="0" fontAlgn="base" hangingPunct="0">
        <a:spcBef>
          <a:spcPct val="0"/>
        </a:spcBef>
        <a:spcAft>
          <a:spcPct val="0"/>
        </a:spcAft>
        <a:defRPr sz="3400">
          <a:solidFill>
            <a:srgbClr val="3333FF"/>
          </a:solidFill>
          <a:latin typeface="Arial" pitchFamily="34" charset="0"/>
        </a:defRPr>
      </a:lvl3pPr>
      <a:lvl4pPr algn="l" rtl="0" eaLnBrk="0" fontAlgn="base" hangingPunct="0">
        <a:spcBef>
          <a:spcPct val="0"/>
        </a:spcBef>
        <a:spcAft>
          <a:spcPct val="0"/>
        </a:spcAft>
        <a:defRPr sz="3400">
          <a:solidFill>
            <a:srgbClr val="3333FF"/>
          </a:solidFill>
          <a:latin typeface="Arial" pitchFamily="34" charset="0"/>
        </a:defRPr>
      </a:lvl4pPr>
      <a:lvl5pPr algn="l" rtl="0" eaLnBrk="0" fontAlgn="base" hangingPunct="0">
        <a:spcBef>
          <a:spcPct val="0"/>
        </a:spcBef>
        <a:spcAft>
          <a:spcPct val="0"/>
        </a:spcAft>
        <a:defRPr sz="3400">
          <a:solidFill>
            <a:srgbClr val="3333FF"/>
          </a:solidFill>
          <a:latin typeface="Arial" pitchFamily="34" charset="0"/>
        </a:defRPr>
      </a:lvl5pPr>
      <a:lvl6pPr marL="457189" algn="l" rtl="0" fontAlgn="base">
        <a:spcBef>
          <a:spcPct val="0"/>
        </a:spcBef>
        <a:spcAft>
          <a:spcPct val="0"/>
        </a:spcAft>
        <a:defRPr sz="3400">
          <a:solidFill>
            <a:srgbClr val="3333FF"/>
          </a:solidFill>
          <a:latin typeface="Arial" pitchFamily="34" charset="0"/>
        </a:defRPr>
      </a:lvl6pPr>
      <a:lvl7pPr marL="914377" algn="l" rtl="0" fontAlgn="base">
        <a:spcBef>
          <a:spcPct val="0"/>
        </a:spcBef>
        <a:spcAft>
          <a:spcPct val="0"/>
        </a:spcAft>
        <a:defRPr sz="3400">
          <a:solidFill>
            <a:srgbClr val="3333FF"/>
          </a:solidFill>
          <a:latin typeface="Arial" pitchFamily="34" charset="0"/>
        </a:defRPr>
      </a:lvl7pPr>
      <a:lvl8pPr marL="1371566" algn="l" rtl="0" fontAlgn="base">
        <a:spcBef>
          <a:spcPct val="0"/>
        </a:spcBef>
        <a:spcAft>
          <a:spcPct val="0"/>
        </a:spcAft>
        <a:defRPr sz="3400">
          <a:solidFill>
            <a:srgbClr val="3333FF"/>
          </a:solidFill>
          <a:latin typeface="Arial" pitchFamily="34" charset="0"/>
        </a:defRPr>
      </a:lvl8pPr>
      <a:lvl9pPr marL="1828754" algn="l" rtl="0" fontAlgn="base">
        <a:spcBef>
          <a:spcPct val="0"/>
        </a:spcBef>
        <a:spcAft>
          <a:spcPct val="0"/>
        </a:spcAft>
        <a:defRPr sz="3400">
          <a:solidFill>
            <a:srgbClr val="3333FF"/>
          </a:solidFill>
          <a:latin typeface="Arial" pitchFamily="34" charset="0"/>
        </a:defRPr>
      </a:lvl9pPr>
    </p:titleStyle>
    <p:bodyStyle>
      <a:lvl1pPr marL="342891" indent="-342891" algn="l" rtl="0" eaLnBrk="0" fontAlgn="base" hangingPunct="0">
        <a:spcBef>
          <a:spcPct val="20000"/>
        </a:spcBef>
        <a:spcAft>
          <a:spcPct val="0"/>
        </a:spcAft>
        <a:buClr>
          <a:srgbClr val="CC3300"/>
        </a:buClr>
        <a:buFont typeface="Webdings" pitchFamily="18" charset="2"/>
        <a:buChar char="4"/>
        <a:defRPr sz="2400" b="1">
          <a:solidFill>
            <a:schemeClr val="tx1"/>
          </a:solidFill>
          <a:latin typeface="+mn-lt"/>
          <a:ea typeface="+mn-ea"/>
          <a:cs typeface="+mn-cs"/>
        </a:defRPr>
      </a:lvl1pPr>
      <a:lvl2pPr marL="742932" indent="-285744" algn="l" rtl="0" eaLnBrk="0" fontAlgn="base" hangingPunct="0">
        <a:spcBef>
          <a:spcPct val="20000"/>
        </a:spcBef>
        <a:spcAft>
          <a:spcPct val="0"/>
        </a:spcAft>
        <a:buClr>
          <a:srgbClr val="CC3300"/>
        </a:buClr>
        <a:buChar char="–"/>
        <a:defRPr sz="2000">
          <a:solidFill>
            <a:schemeClr val="tx1"/>
          </a:solidFill>
          <a:latin typeface="+mn-lt"/>
        </a:defRPr>
      </a:lvl2pPr>
      <a:lvl3pPr marL="1142971" indent="-228594" algn="l" rtl="0" eaLnBrk="0" fontAlgn="base" hangingPunct="0">
        <a:spcBef>
          <a:spcPct val="20000"/>
        </a:spcBef>
        <a:spcAft>
          <a:spcPct val="0"/>
        </a:spcAft>
        <a:buClr>
          <a:srgbClr val="CC3300"/>
        </a:buClr>
        <a:buFont typeface="Webdings" pitchFamily="18" charset="2"/>
        <a:buChar char="4"/>
        <a:defRPr>
          <a:solidFill>
            <a:schemeClr val="tx1"/>
          </a:solidFill>
          <a:latin typeface="+mn-lt"/>
        </a:defRPr>
      </a:lvl3pPr>
      <a:lvl4pPr marL="1600160" indent="-228594" algn="l" rtl="0" eaLnBrk="0" fontAlgn="base" hangingPunct="0">
        <a:spcBef>
          <a:spcPct val="20000"/>
        </a:spcBef>
        <a:spcAft>
          <a:spcPct val="0"/>
        </a:spcAft>
        <a:buClr>
          <a:srgbClr val="CC3300"/>
        </a:buClr>
        <a:buChar char="–"/>
        <a:defRPr sz="1600">
          <a:solidFill>
            <a:schemeClr val="tx1"/>
          </a:solidFill>
          <a:latin typeface="+mn-lt"/>
        </a:defRPr>
      </a:lvl4pPr>
      <a:lvl5pPr marL="2057349" indent="-228594" algn="l" rtl="0" eaLnBrk="0" fontAlgn="base" hangingPunct="0">
        <a:spcBef>
          <a:spcPct val="20000"/>
        </a:spcBef>
        <a:spcAft>
          <a:spcPct val="0"/>
        </a:spcAft>
        <a:buClr>
          <a:srgbClr val="CC3300"/>
        </a:buClr>
        <a:buFont typeface="Webdings" pitchFamily="18" charset="2"/>
        <a:buChar char="4"/>
        <a:defRPr sz="1600">
          <a:solidFill>
            <a:schemeClr val="tx1"/>
          </a:solidFill>
          <a:latin typeface="+mn-lt"/>
        </a:defRPr>
      </a:lvl5pPr>
      <a:lvl6pPr marL="2514537" indent="-228594" algn="l" rtl="0" fontAlgn="base">
        <a:spcBef>
          <a:spcPct val="20000"/>
        </a:spcBef>
        <a:spcAft>
          <a:spcPct val="0"/>
        </a:spcAft>
        <a:buClr>
          <a:srgbClr val="CC3300"/>
        </a:buClr>
        <a:buFont typeface="Webdings" pitchFamily="18" charset="2"/>
        <a:buChar char="4"/>
        <a:defRPr sz="1600">
          <a:solidFill>
            <a:schemeClr val="tx1"/>
          </a:solidFill>
          <a:latin typeface="+mn-lt"/>
        </a:defRPr>
      </a:lvl6pPr>
      <a:lvl7pPr marL="2971726" indent="-228594" algn="l" rtl="0" fontAlgn="base">
        <a:spcBef>
          <a:spcPct val="20000"/>
        </a:spcBef>
        <a:spcAft>
          <a:spcPct val="0"/>
        </a:spcAft>
        <a:buClr>
          <a:srgbClr val="CC3300"/>
        </a:buClr>
        <a:buFont typeface="Webdings" pitchFamily="18" charset="2"/>
        <a:buChar char="4"/>
        <a:defRPr sz="1600">
          <a:solidFill>
            <a:schemeClr val="tx1"/>
          </a:solidFill>
          <a:latin typeface="+mn-lt"/>
        </a:defRPr>
      </a:lvl7pPr>
      <a:lvl8pPr marL="3428914" indent="-228594" algn="l" rtl="0" fontAlgn="base">
        <a:spcBef>
          <a:spcPct val="20000"/>
        </a:spcBef>
        <a:spcAft>
          <a:spcPct val="0"/>
        </a:spcAft>
        <a:buClr>
          <a:srgbClr val="CC3300"/>
        </a:buClr>
        <a:buFont typeface="Webdings" pitchFamily="18" charset="2"/>
        <a:buChar char="4"/>
        <a:defRPr sz="1600">
          <a:solidFill>
            <a:schemeClr val="tx1"/>
          </a:solidFill>
          <a:latin typeface="+mn-lt"/>
        </a:defRPr>
      </a:lvl8pPr>
      <a:lvl9pPr marL="3886103" indent="-228594" algn="l" rtl="0" fontAlgn="base">
        <a:spcBef>
          <a:spcPct val="20000"/>
        </a:spcBef>
        <a:spcAft>
          <a:spcPct val="0"/>
        </a:spcAft>
        <a:buClr>
          <a:srgbClr val="CC3300"/>
        </a:buClr>
        <a:buFont typeface="Webdings" pitchFamily="18" charset="2"/>
        <a:buChar char="4"/>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LongHorn 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42082" y="6176963"/>
            <a:ext cx="914400" cy="457200"/>
          </a:xfrm>
          <a:prstGeom prst="rect">
            <a:avLst/>
          </a:prstGeom>
        </p:spPr>
      </p:pic>
      <p:sp>
        <p:nvSpPr>
          <p:cNvPr id="8" name="TextBox 7"/>
          <p:cNvSpPr txBox="1"/>
          <p:nvPr userDrawn="1"/>
        </p:nvSpPr>
        <p:spPr>
          <a:xfrm>
            <a:off x="467020" y="6459274"/>
            <a:ext cx="2613660" cy="338554"/>
          </a:xfrm>
          <a:prstGeom prst="rect">
            <a:avLst/>
          </a:prstGeom>
          <a:noFill/>
        </p:spPr>
        <p:txBody>
          <a:bodyPr wrap="square" rtlCol="0">
            <a:spAutoFit/>
          </a:bodyPr>
          <a:lstStyle/>
          <a:p>
            <a:r>
              <a:rPr lang="en-US" sz="1600" dirty="0" err="1">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a:t>
            </a:r>
            <a:r>
              <a:rPr lang="en-US" sz="1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384T / 323</a:t>
            </a:r>
          </a:p>
        </p:txBody>
      </p:sp>
      <p:sp>
        <p:nvSpPr>
          <p:cNvPr id="9" name="Rectangle 8"/>
          <p:cNvSpPr>
            <a:spLocks noChangeArrowheads="1"/>
          </p:cNvSpPr>
          <p:nvPr userDrawn="1"/>
        </p:nvSpPr>
        <p:spPr bwMode="auto">
          <a:xfrm>
            <a:off x="0" y="0"/>
            <a:ext cx="9144000" cy="6858000"/>
          </a:xfrm>
          <a:prstGeom prst="rect">
            <a:avLst/>
          </a:prstGeom>
          <a:noFill/>
          <a:ln w="127000">
            <a:solidFill>
              <a:srgbClr val="E2820E"/>
            </a:solidFill>
            <a:miter lim="800000"/>
            <a:headEnd/>
            <a:tailEnd/>
          </a:ln>
          <a:effectLst>
            <a:prstShdw prst="shdw18" dist="17961" dir="13500000">
              <a:srgbClr val="E2820E">
                <a:gamma/>
                <a:shade val="60000"/>
                <a:invGamma/>
                <a:alpha val="50000"/>
              </a:srgbClr>
            </a:prstShdw>
          </a:effectLst>
          <a:extLst>
            <a:ext uri="{909E8E84-426E-40DD-AFC4-6F175D3DCCD1}">
              <a14:hiddenFill xmlns:a14="http://schemas.microsoft.com/office/drawing/2010/main">
                <a:solidFill>
                  <a:schemeClr val="accent1"/>
                </a:solidFill>
              </a14:hiddenFill>
            </a:ext>
          </a:extLst>
        </p:spPr>
        <p:txBody>
          <a:bodyPr wrap="none" lIns="92075" tIns="46039" rIns="92075" bIns="46039"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1544442"/>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9577" y="66620"/>
            <a:ext cx="2743200" cy="8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3400">
                <a:solidFill>
                  <a:srgbClr val="3333FF"/>
                </a:solidFill>
                <a:latin typeface="+mj-lt"/>
                <a:ea typeface="+mj-ea"/>
                <a:cs typeface="+mj-cs"/>
              </a:defRPr>
            </a:lvl1pPr>
            <a:lvl2pPr algn="l" rtl="0" eaLnBrk="0" fontAlgn="base" hangingPunct="0">
              <a:spcBef>
                <a:spcPct val="0"/>
              </a:spcBef>
              <a:spcAft>
                <a:spcPct val="0"/>
              </a:spcAft>
              <a:defRPr sz="3400">
                <a:solidFill>
                  <a:srgbClr val="3333FF"/>
                </a:solidFill>
                <a:latin typeface="Arial" pitchFamily="34" charset="0"/>
              </a:defRPr>
            </a:lvl2pPr>
            <a:lvl3pPr algn="l" rtl="0" eaLnBrk="0" fontAlgn="base" hangingPunct="0">
              <a:spcBef>
                <a:spcPct val="0"/>
              </a:spcBef>
              <a:spcAft>
                <a:spcPct val="0"/>
              </a:spcAft>
              <a:defRPr sz="3400">
                <a:solidFill>
                  <a:srgbClr val="3333FF"/>
                </a:solidFill>
                <a:latin typeface="Arial" pitchFamily="34" charset="0"/>
              </a:defRPr>
            </a:lvl3pPr>
            <a:lvl4pPr algn="l" rtl="0" eaLnBrk="0" fontAlgn="base" hangingPunct="0">
              <a:spcBef>
                <a:spcPct val="0"/>
              </a:spcBef>
              <a:spcAft>
                <a:spcPct val="0"/>
              </a:spcAft>
              <a:defRPr sz="3400">
                <a:solidFill>
                  <a:srgbClr val="3333FF"/>
                </a:solidFill>
                <a:latin typeface="Arial" pitchFamily="34" charset="0"/>
              </a:defRPr>
            </a:lvl4pPr>
            <a:lvl5pPr algn="l" rtl="0" eaLnBrk="0" fontAlgn="base" hangingPunct="0">
              <a:spcBef>
                <a:spcPct val="0"/>
              </a:spcBef>
              <a:spcAft>
                <a:spcPct val="0"/>
              </a:spcAft>
              <a:defRPr sz="3400">
                <a:solidFill>
                  <a:srgbClr val="3333FF"/>
                </a:solidFill>
                <a:latin typeface="Arial" pitchFamily="34" charset="0"/>
              </a:defRPr>
            </a:lvl5pPr>
            <a:lvl6pPr marL="457200" algn="l" rtl="0" fontAlgn="base">
              <a:spcBef>
                <a:spcPct val="0"/>
              </a:spcBef>
              <a:spcAft>
                <a:spcPct val="0"/>
              </a:spcAft>
              <a:defRPr sz="3400">
                <a:solidFill>
                  <a:srgbClr val="3333FF"/>
                </a:solidFill>
                <a:latin typeface="Arial" pitchFamily="34" charset="0"/>
              </a:defRPr>
            </a:lvl6pPr>
            <a:lvl7pPr marL="914400" algn="l" rtl="0" fontAlgn="base">
              <a:spcBef>
                <a:spcPct val="0"/>
              </a:spcBef>
              <a:spcAft>
                <a:spcPct val="0"/>
              </a:spcAft>
              <a:defRPr sz="3400">
                <a:solidFill>
                  <a:srgbClr val="3333FF"/>
                </a:solidFill>
                <a:latin typeface="Arial" pitchFamily="34" charset="0"/>
              </a:defRPr>
            </a:lvl7pPr>
            <a:lvl8pPr marL="1371600" algn="l" rtl="0" fontAlgn="base">
              <a:spcBef>
                <a:spcPct val="0"/>
              </a:spcBef>
              <a:spcAft>
                <a:spcPct val="0"/>
              </a:spcAft>
              <a:defRPr sz="3400">
                <a:solidFill>
                  <a:srgbClr val="3333FF"/>
                </a:solidFill>
                <a:latin typeface="Arial" pitchFamily="34" charset="0"/>
              </a:defRPr>
            </a:lvl8pPr>
            <a:lvl9pPr marL="1828800" algn="l" rtl="0" fontAlgn="base">
              <a:spcBef>
                <a:spcPct val="0"/>
              </a:spcBef>
              <a:spcAft>
                <a:spcPct val="0"/>
              </a:spcAft>
              <a:defRPr sz="3400">
                <a:solidFill>
                  <a:srgbClr val="3333FF"/>
                </a:solidFill>
                <a:latin typeface="Arial" pitchFamily="34" charset="0"/>
              </a:defRPr>
            </a:lvl9pPr>
          </a:lstStyle>
          <a:p>
            <a:pPr>
              <a:defRPr/>
            </a:pPr>
            <a:r>
              <a:rPr lang="en-US" sz="4800" kern="0" dirty="0">
                <a:latin typeface="Arial"/>
              </a:rPr>
              <a:t>Lecture </a:t>
            </a:r>
            <a:r>
              <a:rPr lang="en-US" sz="4800" kern="0" dirty="0" smtClean="0">
                <a:latin typeface="Arial"/>
              </a:rPr>
              <a:t>17</a:t>
            </a:r>
            <a:endParaRPr lang="en-US" sz="4800" kern="0" dirty="0">
              <a:latin typeface="Arial"/>
            </a:endParaRPr>
          </a:p>
        </p:txBody>
      </p:sp>
      <p:sp>
        <p:nvSpPr>
          <p:cNvPr id="5" name="Subtitle 2"/>
          <p:cNvSpPr txBox="1">
            <a:spLocks/>
          </p:cNvSpPr>
          <p:nvPr/>
        </p:nvSpPr>
        <p:spPr bwMode="auto">
          <a:xfrm>
            <a:off x="381000" y="859446"/>
            <a:ext cx="8686800" cy="57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ebdings" pitchFamily="18" charset="2"/>
              <a:buChar char="4"/>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3300"/>
              </a:buClr>
              <a:buChar char="–"/>
              <a:defRPr sz="2400">
                <a:solidFill>
                  <a:schemeClr val="tx1"/>
                </a:solidFill>
                <a:latin typeface="+mn-lt"/>
              </a:defRPr>
            </a:lvl2pPr>
            <a:lvl3pPr marL="1143000" indent="-228600" algn="l" rtl="0" eaLnBrk="0" fontAlgn="base" hangingPunct="0">
              <a:spcBef>
                <a:spcPct val="20000"/>
              </a:spcBef>
              <a:spcAft>
                <a:spcPct val="0"/>
              </a:spcAft>
              <a:buClr>
                <a:srgbClr val="CC3300"/>
              </a:buClr>
              <a:buFont typeface="Webdings" pitchFamily="18" charset="2"/>
              <a:buChar char="4"/>
              <a:defRPr sz="2000">
                <a:solidFill>
                  <a:schemeClr val="tx1"/>
                </a:solidFill>
                <a:latin typeface="+mn-lt"/>
              </a:defRPr>
            </a:lvl3pPr>
            <a:lvl4pPr marL="1600200" indent="-228600" algn="l" rtl="0" eaLnBrk="0" fontAlgn="base" hangingPunct="0">
              <a:spcBef>
                <a:spcPct val="20000"/>
              </a:spcBef>
              <a:spcAft>
                <a:spcPct val="0"/>
              </a:spcAft>
              <a:buClr>
                <a:srgbClr val="CC3300"/>
              </a:buClr>
              <a:buChar char="–"/>
              <a:defRPr sz="1800">
                <a:solidFill>
                  <a:schemeClr val="tx1"/>
                </a:solidFill>
                <a:latin typeface="+mn-lt"/>
              </a:defRPr>
            </a:lvl4pPr>
            <a:lvl5pPr marL="2057400" indent="-228600" algn="l" rtl="0" eaLnBrk="0" fontAlgn="base" hangingPunct="0">
              <a:spcBef>
                <a:spcPct val="20000"/>
              </a:spcBef>
              <a:spcAft>
                <a:spcPct val="0"/>
              </a:spcAft>
              <a:buClr>
                <a:srgbClr val="CC3300"/>
              </a:buClr>
              <a:buFont typeface="Webdings" pitchFamily="18" charset="2"/>
              <a:buChar char="4"/>
              <a:defRPr sz="1800">
                <a:solidFill>
                  <a:schemeClr val="tx1"/>
                </a:solidFill>
                <a:latin typeface="+mn-lt"/>
              </a:defRPr>
            </a:lvl5pPr>
            <a:lvl6pPr marL="25146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6pPr>
            <a:lvl7pPr marL="29718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7pPr>
            <a:lvl8pPr marL="34290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8pPr>
            <a:lvl9pPr marL="38862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9pPr>
          </a:lstStyle>
          <a:p>
            <a:pPr marL="0" indent="0">
              <a:buNone/>
              <a:defRPr/>
            </a:pPr>
            <a:r>
              <a:rPr lang="en-US" kern="0" dirty="0">
                <a:solidFill>
                  <a:srgbClr val="000000"/>
                </a:solidFill>
                <a:latin typeface="Arial"/>
              </a:rPr>
              <a:t>Chemical Engineering for Micro/Nano Fabrication</a:t>
            </a:r>
          </a:p>
          <a:p>
            <a:pPr>
              <a:defRPr/>
            </a:pPr>
            <a:endParaRPr lang="en-US" kern="0" dirty="0">
              <a:solidFill>
                <a:srgbClr val="000000"/>
              </a:solidFill>
              <a:latin typeface="Arial"/>
            </a:endParaRPr>
          </a:p>
          <a:p>
            <a:pPr>
              <a:defRPr/>
            </a:pPr>
            <a:endParaRPr lang="en-US" kern="0" dirty="0">
              <a:solidFill>
                <a:srgbClr val="000000"/>
              </a:solidFill>
              <a:latin typeface="Arial"/>
            </a:endParaRPr>
          </a:p>
        </p:txBody>
      </p:sp>
      <p:pic>
        <p:nvPicPr>
          <p:cNvPr id="8" name="Picture 7"/>
          <p:cNvPicPr>
            <a:picLocks noChangeAspect="1"/>
          </p:cNvPicPr>
          <p:nvPr/>
        </p:nvPicPr>
        <p:blipFill>
          <a:blip r:embed="rId3"/>
          <a:stretch>
            <a:fillRect/>
          </a:stretch>
        </p:blipFill>
        <p:spPr>
          <a:xfrm>
            <a:off x="1771552" y="1445556"/>
            <a:ext cx="5905696" cy="4626128"/>
          </a:xfrm>
          <a:prstGeom prst="rect">
            <a:avLst/>
          </a:prstGeom>
        </p:spPr>
      </p:pic>
    </p:spTree>
    <p:extLst>
      <p:ext uri="{BB962C8B-B14F-4D97-AF65-F5344CB8AC3E}">
        <p14:creationId xmlns:p14="http://schemas.microsoft.com/office/powerpoint/2010/main" val="67489006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6450013"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Rectangle 3"/>
          <p:cNvSpPr>
            <a:spLocks noChangeArrowheads="1"/>
          </p:cNvSpPr>
          <p:nvPr/>
        </p:nvSpPr>
        <p:spPr bwMode="auto">
          <a:xfrm>
            <a:off x="2590800" y="152400"/>
            <a:ext cx="838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200834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a:xfrm>
            <a:off x="762000" y="381000"/>
            <a:ext cx="8229600" cy="642938"/>
          </a:xfrm>
        </p:spPr>
        <p:txBody>
          <a:bodyPr>
            <a:normAutofit/>
          </a:bodyPr>
          <a:lstStyle/>
          <a:p>
            <a:r>
              <a:rPr lang="en-US" sz="3600" dirty="0" smtClean="0">
                <a:solidFill>
                  <a:srgbClr val="3333FF"/>
                </a:solidFill>
                <a:latin typeface="Arial" panose="020B0604020202020204" pitchFamily="34" charset="0"/>
                <a:cs typeface="Arial" panose="020B0604020202020204" pitchFamily="34" charset="0"/>
              </a:rPr>
              <a:t>Threshold like Response of </a:t>
            </a:r>
            <a:r>
              <a:rPr lang="en-US" sz="3600" dirty="0" err="1" smtClean="0">
                <a:solidFill>
                  <a:srgbClr val="3333FF"/>
                </a:solidFill>
                <a:latin typeface="Arial" panose="020B0604020202020204" pitchFamily="34" charset="0"/>
                <a:cs typeface="Arial" panose="020B0604020202020204" pitchFamily="34" charset="0"/>
              </a:rPr>
              <a:t>ArF</a:t>
            </a:r>
            <a:r>
              <a:rPr lang="en-US" sz="3600" dirty="0" smtClean="0">
                <a:solidFill>
                  <a:srgbClr val="3333FF"/>
                </a:solidFill>
                <a:latin typeface="Arial" panose="020B0604020202020204" pitchFamily="34" charset="0"/>
                <a:cs typeface="Arial" panose="020B0604020202020204" pitchFamily="34" charset="0"/>
              </a:rPr>
              <a:t> Resist</a:t>
            </a:r>
          </a:p>
        </p:txBody>
      </p:sp>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125538"/>
            <a:ext cx="8208962"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939881" y="4421300"/>
            <a:ext cx="838200" cy="1204623"/>
            <a:chOff x="2939881" y="4421300"/>
            <a:chExt cx="838200" cy="1204623"/>
          </a:xfrm>
        </p:grpSpPr>
        <p:sp>
          <p:nvSpPr>
            <p:cNvPr id="2" name="TextBox 1"/>
            <p:cNvSpPr txBox="1"/>
            <p:nvPr/>
          </p:nvSpPr>
          <p:spPr>
            <a:xfrm>
              <a:off x="2939881" y="4421300"/>
              <a:ext cx="838200" cy="523220"/>
            </a:xfrm>
            <a:prstGeom prst="rect">
              <a:avLst/>
            </a:prstGeom>
            <a:noFill/>
          </p:spPr>
          <p:txBody>
            <a:bodyPr wrap="square" rtlCol="0">
              <a:spAutoFit/>
            </a:bodyPr>
            <a:lstStyle/>
            <a:p>
              <a:pPr algn="l"/>
              <a:r>
                <a:rPr lang="en-US" sz="2800" dirty="0" smtClean="0">
                  <a:solidFill>
                    <a:srgbClr val="000000"/>
                  </a:solidFill>
                  <a:latin typeface="Arial" pitchFamily="34" charset="0"/>
                </a:rPr>
                <a:t>E</a:t>
              </a:r>
              <a:r>
                <a:rPr lang="en-US" sz="2800" baseline="-25000" dirty="0" smtClean="0">
                  <a:solidFill>
                    <a:srgbClr val="000000"/>
                  </a:solidFill>
                  <a:latin typeface="Arial" pitchFamily="34" charset="0"/>
                </a:rPr>
                <a:t>0</a:t>
              </a:r>
              <a:endParaRPr lang="en-US" sz="2800" baseline="-25000" dirty="0">
                <a:solidFill>
                  <a:srgbClr val="000000"/>
                </a:solidFill>
                <a:latin typeface="Arial" pitchFamily="34" charset="0"/>
              </a:endParaRPr>
            </a:p>
          </p:txBody>
        </p:sp>
        <p:sp>
          <p:nvSpPr>
            <p:cNvPr id="3" name="Right Arrow 2"/>
            <p:cNvSpPr/>
            <p:nvPr/>
          </p:nvSpPr>
          <p:spPr>
            <a:xfrm rot="13895237" flipH="1" flipV="1">
              <a:off x="3287451" y="5144156"/>
              <a:ext cx="792605" cy="1709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solidFill>
                  <a:srgbClr val="FFFFFF"/>
                </a:solidFill>
              </a:endParaRPr>
            </a:p>
          </p:txBody>
        </p:sp>
      </p:grpSp>
    </p:spTree>
    <p:extLst>
      <p:ext uri="{BB962C8B-B14F-4D97-AF65-F5344CB8AC3E}">
        <p14:creationId xmlns:p14="http://schemas.microsoft.com/office/powerpoint/2010/main" val="19006819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338"/>
            <a:ext cx="3962400"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Text Box 3"/>
          <p:cNvSpPr txBox="1">
            <a:spLocks noChangeArrowheads="1"/>
          </p:cNvSpPr>
          <p:nvPr/>
        </p:nvSpPr>
        <p:spPr bwMode="auto">
          <a:xfrm>
            <a:off x="381000" y="2971800"/>
            <a:ext cx="3200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en-US" sz="3200" b="1" i="1" dirty="0" smtClean="0">
                <a:solidFill>
                  <a:srgbClr val="0000FF"/>
                </a:solidFill>
              </a:rPr>
              <a:t>Negative Resist</a:t>
            </a:r>
          </a:p>
          <a:p>
            <a:pPr algn="l" eaLnBrk="1" hangingPunct="1">
              <a:spcBef>
                <a:spcPct val="50000"/>
              </a:spcBef>
            </a:pPr>
            <a:r>
              <a:rPr lang="en-US" altLang="en-US" sz="3200" b="1" i="1" dirty="0" smtClean="0">
                <a:solidFill>
                  <a:srgbClr val="0000FF"/>
                </a:solidFill>
              </a:rPr>
              <a:t>Wayne </a:t>
            </a:r>
            <a:r>
              <a:rPr lang="en-US" altLang="en-US" sz="3200" b="1" i="1" dirty="0" err="1">
                <a:solidFill>
                  <a:srgbClr val="0000FF"/>
                </a:solidFill>
              </a:rPr>
              <a:t>Feeley</a:t>
            </a:r>
            <a:endParaRPr lang="en-US" altLang="en-US" sz="3200" b="1" i="1" dirty="0">
              <a:solidFill>
                <a:srgbClr val="0000FF"/>
              </a:solidFill>
            </a:endParaRPr>
          </a:p>
          <a:p>
            <a:pPr algn="l" eaLnBrk="1" hangingPunct="1">
              <a:spcBef>
                <a:spcPct val="50000"/>
              </a:spcBef>
            </a:pPr>
            <a:r>
              <a:rPr lang="en-US" altLang="en-US" sz="3200" b="1" i="1" dirty="0">
                <a:solidFill>
                  <a:srgbClr val="0000FF"/>
                </a:solidFill>
              </a:rPr>
              <a:t>Rohm and Haas</a:t>
            </a:r>
          </a:p>
        </p:txBody>
      </p:sp>
    </p:spTree>
    <p:extLst>
      <p:ext uri="{BB962C8B-B14F-4D97-AF65-F5344CB8AC3E}">
        <p14:creationId xmlns:p14="http://schemas.microsoft.com/office/powerpoint/2010/main" val="384323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8976" y="1317456"/>
            <a:ext cx="6949992" cy="4616601"/>
          </a:xfrm>
          <a:prstGeom prst="rect">
            <a:avLst/>
          </a:prstGeom>
        </p:spPr>
      </p:pic>
      <p:pic>
        <p:nvPicPr>
          <p:cNvPr id="4" name="Picture 3"/>
          <p:cNvPicPr>
            <a:picLocks noChangeAspect="1"/>
          </p:cNvPicPr>
          <p:nvPr/>
        </p:nvPicPr>
        <p:blipFill>
          <a:blip r:embed="rId3"/>
          <a:stretch>
            <a:fillRect/>
          </a:stretch>
        </p:blipFill>
        <p:spPr>
          <a:xfrm>
            <a:off x="2206" y="0"/>
            <a:ext cx="9155783" cy="6858000"/>
          </a:xfrm>
          <a:prstGeom prst="rect">
            <a:avLst/>
          </a:prstGeom>
        </p:spPr>
      </p:pic>
      <p:sp>
        <p:nvSpPr>
          <p:cNvPr id="5" name="Text Box 2"/>
          <p:cNvSpPr txBox="1">
            <a:spLocks noChangeAspect="1" noChangeArrowheads="1"/>
          </p:cNvSpPr>
          <p:nvPr/>
        </p:nvSpPr>
        <p:spPr bwMode="auto">
          <a:xfrm>
            <a:off x="2127988" y="4246180"/>
            <a:ext cx="43845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defRPr/>
            </a:pPr>
            <a:r>
              <a:rPr lang="en-US" sz="2800" dirty="0" smtClean="0">
                <a:effectLst>
                  <a:outerShdw blurRad="38100" dist="38100" dir="2700000" algn="tl">
                    <a:srgbClr val="000000">
                      <a:alpha val="43137"/>
                    </a:srgbClr>
                  </a:outerShdw>
                </a:effectLst>
                <a:latin typeface="Arial" charset="0"/>
              </a:rPr>
              <a:t>Melamine Resin - Formica</a:t>
            </a:r>
            <a:endParaRPr lang="en-US" sz="2400"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14886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095" y="513346"/>
            <a:ext cx="8534400" cy="5693866"/>
          </a:xfrm>
          <a:prstGeom prst="rect">
            <a:avLst/>
          </a:prstGeom>
        </p:spPr>
        <p:txBody>
          <a:bodyPr wrap="square">
            <a:spAutoFit/>
          </a:bodyPr>
          <a:lstStyle/>
          <a:p>
            <a:pPr algn="just"/>
            <a:r>
              <a:rPr lang="en-US" sz="2800" dirty="0" smtClean="0">
                <a:latin typeface="Arial" panose="020B0604020202020204" pitchFamily="34" charset="0"/>
              </a:rPr>
              <a:t>The </a:t>
            </a:r>
            <a:r>
              <a:rPr lang="en-US" sz="2800" b="1" dirty="0" smtClean="0">
                <a:solidFill>
                  <a:srgbClr val="3333FF"/>
                </a:solidFill>
                <a:latin typeface="Arial" panose="020B0604020202020204" pitchFamily="34" charset="0"/>
              </a:rPr>
              <a:t>2008 Chinese milk scandal</a:t>
            </a:r>
            <a:r>
              <a:rPr lang="en-US" sz="2800" dirty="0" smtClean="0">
                <a:latin typeface="Arial" panose="020B0604020202020204" pitchFamily="34" charset="0"/>
              </a:rPr>
              <a:t> was a food safety incident in China. The scandal involved milk and infant formula along with other food materials and components being </a:t>
            </a:r>
            <a:r>
              <a:rPr lang="en-US" sz="2800" dirty="0" smtClean="0">
                <a:solidFill>
                  <a:srgbClr val="FF0000"/>
                </a:solidFill>
                <a:latin typeface="Arial" panose="020B0604020202020204" pitchFamily="34" charset="0"/>
              </a:rPr>
              <a:t>adulterated with melamine</a:t>
            </a:r>
            <a:r>
              <a:rPr lang="en-US" sz="2800" dirty="0" smtClean="0">
                <a:latin typeface="Arial" panose="020B0604020202020204" pitchFamily="34" charset="0"/>
              </a:rPr>
              <a:t>.</a:t>
            </a:r>
          </a:p>
          <a:p>
            <a:pPr algn="just"/>
            <a:endParaRPr lang="en-US" sz="2800" dirty="0" smtClean="0">
              <a:latin typeface="Arial" panose="020B0604020202020204" pitchFamily="34" charset="0"/>
            </a:endParaRPr>
          </a:p>
          <a:p>
            <a:pPr algn="just"/>
            <a:r>
              <a:rPr lang="en-US" sz="2800" dirty="0" smtClean="0">
                <a:latin typeface="Arial" panose="020B0604020202020204" pitchFamily="34" charset="0"/>
              </a:rPr>
              <a:t>China reported an estimated 300,000 victims in total.</a:t>
            </a:r>
            <a:r>
              <a:rPr lang="en-US" sz="2800" baseline="30000" dirty="0" smtClean="0">
                <a:latin typeface="Arial" panose="020B0604020202020204" pitchFamily="34" charset="0"/>
              </a:rPr>
              <a:t> </a:t>
            </a:r>
            <a:r>
              <a:rPr lang="en-US" sz="2800" dirty="0" smtClean="0">
                <a:latin typeface="Arial" panose="020B0604020202020204" pitchFamily="34" charset="0"/>
              </a:rPr>
              <a:t>Six babies died from kidney stones and other kidney damage and an estimated 54,000 babies were hospitalized. The chemical gives the appearance of higher protein content when added to milk, leading to protein deficiency in the formula. In a separate </a:t>
            </a:r>
            <a:r>
              <a:rPr lang="en-US" sz="2800" dirty="0" smtClean="0">
                <a:solidFill>
                  <a:srgbClr val="222222"/>
                </a:solidFill>
                <a:latin typeface="Arial" panose="020B0604020202020204" pitchFamily="34" charset="0"/>
              </a:rPr>
              <a:t>incident four years prior, watered-down milk had resulted in 12 infant deaths from malnutrition.</a:t>
            </a:r>
            <a:endParaRPr lang="en-US" sz="28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85690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p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76" y="400051"/>
            <a:ext cx="586346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25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p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39713"/>
            <a:ext cx="7721600"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234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p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88925"/>
            <a:ext cx="813593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792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bwMode="auto">
          <a:xfrm>
            <a:off x="628649" y="365126"/>
            <a:ext cx="9629775" cy="1325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dirty="0" smtClean="0">
                <a:solidFill>
                  <a:srgbClr val="0000FF"/>
                </a:solidFill>
              </a:rPr>
              <a:t>Quantifying Resist Performance</a:t>
            </a:r>
          </a:p>
        </p:txBody>
      </p:sp>
      <p:sp>
        <p:nvSpPr>
          <p:cNvPr id="250883" name="Rectangle 3"/>
          <p:cNvSpPr>
            <a:spLocks noGrp="1" noChangeArrowheads="1"/>
          </p:cNvSpPr>
          <p:nvPr>
            <p:ph idx="1"/>
          </p:nvPr>
        </p:nvSpPr>
        <p:spPr bwMode="auto">
          <a:xfrm>
            <a:off x="457200" y="12954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4400" smtClean="0"/>
              <a:t>Sensitivity</a:t>
            </a:r>
          </a:p>
          <a:p>
            <a:pPr lvl="1" eaLnBrk="1" hangingPunct="1">
              <a:lnSpc>
                <a:spcPct val="80000"/>
              </a:lnSpc>
            </a:pPr>
            <a:r>
              <a:rPr lang="en-US" altLang="en-US" sz="4000" smtClean="0"/>
              <a:t>Intrinsic radiation sensitivity</a:t>
            </a:r>
          </a:p>
          <a:p>
            <a:pPr lvl="1" eaLnBrk="1" hangingPunct="1">
              <a:lnSpc>
                <a:spcPct val="80000"/>
              </a:lnSpc>
            </a:pPr>
            <a:r>
              <a:rPr lang="en-US" altLang="en-US" sz="4000" smtClean="0"/>
              <a:t>Lithographic Sensitivity</a:t>
            </a:r>
          </a:p>
          <a:p>
            <a:pPr eaLnBrk="1" hangingPunct="1">
              <a:lnSpc>
                <a:spcPct val="80000"/>
              </a:lnSpc>
            </a:pPr>
            <a:r>
              <a:rPr lang="en-US" altLang="en-US" sz="4400" smtClean="0"/>
              <a:t>Contrast</a:t>
            </a:r>
          </a:p>
          <a:p>
            <a:pPr eaLnBrk="1" hangingPunct="1">
              <a:lnSpc>
                <a:spcPct val="80000"/>
              </a:lnSpc>
            </a:pPr>
            <a:r>
              <a:rPr lang="en-US" altLang="en-US" sz="2800" smtClean="0"/>
              <a:t>Etch resistance</a:t>
            </a:r>
          </a:p>
          <a:p>
            <a:pPr eaLnBrk="1" hangingPunct="1">
              <a:lnSpc>
                <a:spcPct val="80000"/>
              </a:lnSpc>
            </a:pPr>
            <a:r>
              <a:rPr lang="en-US" altLang="en-US" sz="2800" smtClean="0"/>
              <a:t>Adhesion</a:t>
            </a:r>
          </a:p>
          <a:p>
            <a:pPr eaLnBrk="1" hangingPunct="1">
              <a:lnSpc>
                <a:spcPct val="80000"/>
              </a:lnSpc>
            </a:pPr>
            <a:r>
              <a:rPr lang="en-US" altLang="en-US" sz="2800" smtClean="0"/>
              <a:t>Shelf life</a:t>
            </a:r>
          </a:p>
          <a:p>
            <a:pPr eaLnBrk="1" hangingPunct="1">
              <a:lnSpc>
                <a:spcPct val="80000"/>
              </a:lnSpc>
            </a:pPr>
            <a:r>
              <a:rPr lang="en-US" altLang="en-US" sz="2800" smtClean="0"/>
              <a:t>Etc, etc, etc.  </a:t>
            </a:r>
          </a:p>
        </p:txBody>
      </p:sp>
    </p:spTree>
    <p:extLst>
      <p:ext uri="{BB962C8B-B14F-4D97-AF65-F5344CB8AC3E}">
        <p14:creationId xmlns:p14="http://schemas.microsoft.com/office/powerpoint/2010/main" val="2015971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504238" cy="4341813"/>
          </a:xfrm>
          <a:prstGeom prst="rect">
            <a:avLst/>
          </a:prstGeom>
          <a:noFill/>
          <a:extLst>
            <a:ext uri="{909E8E84-426E-40DD-AFC4-6F175D3DCCD1}">
              <a14:hiddenFill xmlns:a14="http://schemas.microsoft.com/office/drawing/2010/main">
                <a:solidFill>
                  <a:srgbClr val="FFFFFF"/>
                </a:solidFill>
              </a14:hiddenFill>
            </a:ext>
          </a:extLst>
        </p:spPr>
      </p:pic>
      <p:sp>
        <p:nvSpPr>
          <p:cNvPr id="124931" name="Text Box 3"/>
          <p:cNvSpPr txBox="1">
            <a:spLocks noChangeArrowheads="1"/>
          </p:cNvSpPr>
          <p:nvPr/>
        </p:nvSpPr>
        <p:spPr bwMode="auto">
          <a:xfrm>
            <a:off x="228600" y="457200"/>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dirty="0">
                <a:solidFill>
                  <a:srgbClr val="0000FF"/>
                </a:solidFill>
              </a:rPr>
              <a:t>Fundamental Measure of Resist Response</a:t>
            </a:r>
          </a:p>
        </p:txBody>
      </p:sp>
    </p:spTree>
    <p:extLst>
      <p:ext uri="{BB962C8B-B14F-4D97-AF65-F5344CB8AC3E}">
        <p14:creationId xmlns:p14="http://schemas.microsoft.com/office/powerpoint/2010/main" val="193198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p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303213"/>
            <a:ext cx="5713413"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147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400800" cy="609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10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p22"/>
          <p:cNvPicPr>
            <a:picLocks noChangeAspect="1" noChangeArrowheads="1"/>
          </p:cNvPicPr>
          <p:nvPr/>
        </p:nvPicPr>
        <p:blipFill rotWithShape="1">
          <a:blip r:embed="rId3">
            <a:extLst>
              <a:ext uri="{28A0092B-C50C-407E-A947-70E740481C1C}">
                <a14:useLocalDpi xmlns:a14="http://schemas.microsoft.com/office/drawing/2010/main" val="0"/>
              </a:ext>
            </a:extLst>
          </a:blip>
          <a:srcRect t="9671"/>
          <a:stretch/>
        </p:blipFill>
        <p:spPr bwMode="auto">
          <a:xfrm>
            <a:off x="1644650" y="685799"/>
            <a:ext cx="6573838" cy="5827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162579"/>
            <a:ext cx="6591300" cy="523220"/>
          </a:xfrm>
          <a:prstGeom prst="rect">
            <a:avLst/>
          </a:prstGeom>
          <a:noFill/>
        </p:spPr>
        <p:txBody>
          <a:bodyPr wrap="square" rtlCol="0">
            <a:spAutoFit/>
          </a:bodyPr>
          <a:lstStyle/>
          <a:p>
            <a:r>
              <a:rPr lang="en-US" sz="2800" dirty="0" smtClean="0">
                <a:solidFill>
                  <a:srgbClr val="0000FF"/>
                </a:solidFill>
              </a:rPr>
              <a:t>Laser end point detection system</a:t>
            </a:r>
            <a:endParaRPr lang="en-US" sz="2800" dirty="0">
              <a:solidFill>
                <a:srgbClr val="0000FF"/>
              </a:solidFill>
            </a:endParaRPr>
          </a:p>
        </p:txBody>
      </p:sp>
    </p:spTree>
    <p:extLst>
      <p:ext uri="{BB962C8B-B14F-4D97-AF65-F5344CB8AC3E}">
        <p14:creationId xmlns:p14="http://schemas.microsoft.com/office/powerpoint/2010/main" val="385705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p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153400" cy="58658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4610100" y="557212"/>
                <a:ext cx="1312090"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m:rPr>
                              <m:nor/>
                            </m:rPr>
                            <a:rPr lang="en-US" sz="2400" b="0" i="0" smtClean="0">
                              <a:latin typeface="Symbol" panose="05050102010706020507" pitchFamily="18" charset="2"/>
                              <a:ea typeface="Cambria Math" panose="02040503050406030204" pitchFamily="18" charset="0"/>
                            </a:rPr>
                            <m:t>l</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𝑁</m:t>
                          </m:r>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610100" y="557212"/>
                <a:ext cx="1312090" cy="69762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4937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9916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5896" name="Text Box 8"/>
          <p:cNvSpPr txBox="1">
            <a:spLocks noChangeArrowheads="1"/>
          </p:cNvSpPr>
          <p:nvPr/>
        </p:nvSpPr>
        <p:spPr bwMode="auto">
          <a:xfrm>
            <a:off x="860425" y="4114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a:t>
            </a:r>
          </a:p>
        </p:txBody>
      </p:sp>
      <p:sp>
        <p:nvSpPr>
          <p:cNvPr id="805899" name="Text Box 11"/>
          <p:cNvSpPr txBox="1">
            <a:spLocks noChangeArrowheads="1"/>
          </p:cNvSpPr>
          <p:nvPr/>
        </p:nvSpPr>
        <p:spPr bwMode="auto">
          <a:xfrm>
            <a:off x="1295400" y="3657600"/>
            <a:ext cx="2057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Operates at &gt;40Hz and measures thin films</a:t>
            </a:r>
          </a:p>
        </p:txBody>
      </p:sp>
      <p:sp>
        <p:nvSpPr>
          <p:cNvPr id="805910" name="Text Box 22"/>
          <p:cNvSpPr txBox="1">
            <a:spLocks noChangeArrowheads="1"/>
          </p:cNvSpPr>
          <p:nvPr/>
        </p:nvSpPr>
        <p:spPr bwMode="auto">
          <a:xfrm>
            <a:off x="1371600" y="617220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t>Data rate &gt; 40Hz and measures very thin films</a:t>
            </a:r>
          </a:p>
        </p:txBody>
      </p:sp>
    </p:spTree>
    <p:extLst>
      <p:ext uri="{BB962C8B-B14F-4D97-AF65-F5344CB8AC3E}">
        <p14:creationId xmlns:p14="http://schemas.microsoft.com/office/powerpoint/2010/main" val="2638379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p26"/>
          <p:cNvPicPr>
            <a:picLocks noChangeAspect="1" noChangeArrowheads="1"/>
          </p:cNvPicPr>
          <p:nvPr/>
        </p:nvPicPr>
        <p:blipFill rotWithShape="1">
          <a:blip r:embed="rId3">
            <a:extLst>
              <a:ext uri="{28A0092B-C50C-407E-A947-70E740481C1C}">
                <a14:useLocalDpi xmlns:a14="http://schemas.microsoft.com/office/drawing/2010/main" val="0"/>
              </a:ext>
            </a:extLst>
          </a:blip>
          <a:srcRect t="25512"/>
          <a:stretch/>
        </p:blipFill>
        <p:spPr bwMode="auto">
          <a:xfrm>
            <a:off x="1447800" y="1860330"/>
            <a:ext cx="6099175" cy="47643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12664" y="238019"/>
            <a:ext cx="5349377" cy="1446550"/>
          </a:xfrm>
          <a:prstGeom prst="rect">
            <a:avLst/>
          </a:prstGeom>
        </p:spPr>
        <p:txBody>
          <a:bodyPr wrap="square">
            <a:spAutoFit/>
          </a:bodyPr>
          <a:lstStyle/>
          <a:p>
            <a:pPr algn="ctr"/>
            <a:r>
              <a:rPr lang="en-US" sz="4400" dirty="0" smtClean="0">
                <a:solidFill>
                  <a:srgbClr val="3333FF"/>
                </a:solidFill>
                <a:latin typeface="Arial" panose="020B0604020202020204" pitchFamily="34" charset="0"/>
                <a:ea typeface="+mj-ea"/>
                <a:cs typeface="Arial" panose="020B0604020202020204" pitchFamily="34" charset="0"/>
              </a:rPr>
              <a:t>Effect of Humidity on dissolution rate</a:t>
            </a:r>
            <a:endParaRPr lang="en-US" dirty="0"/>
          </a:p>
        </p:txBody>
      </p:sp>
    </p:spTree>
    <p:extLst>
      <p:ext uri="{BB962C8B-B14F-4D97-AF65-F5344CB8AC3E}">
        <p14:creationId xmlns:p14="http://schemas.microsoft.com/office/powerpoint/2010/main" val="2536231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2185988" y="231775"/>
          <a:ext cx="4965700" cy="6453188"/>
        </p:xfrm>
        <a:graphic>
          <a:graphicData uri="http://schemas.openxmlformats.org/presentationml/2006/ole">
            <mc:AlternateContent xmlns:mc="http://schemas.openxmlformats.org/markup-compatibility/2006">
              <mc:Choice xmlns:v="urn:schemas-microsoft-com:vml" Requires="v">
                <p:oleObj spid="_x0000_s76827" name="Chart" r:id="rId4" imgW="3581705" imgH="5582107" progId="Excel.Chart.8">
                  <p:embed/>
                </p:oleObj>
              </mc:Choice>
              <mc:Fallback>
                <p:oleObj name="Chart" r:id="rId4" imgW="3581705" imgH="5582107" progId="Excel.Chart.8">
                  <p:embed/>
                  <p:pic>
                    <p:nvPicPr>
                      <p:cNvPr id="132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988" y="231775"/>
                        <a:ext cx="4965700" cy="64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94917" y="533400"/>
            <a:ext cx="8347841" cy="523220"/>
          </a:xfrm>
          <a:prstGeom prst="rect">
            <a:avLst/>
          </a:prstGeom>
          <a:solidFill>
            <a:schemeClr val="bg1"/>
          </a:solidFill>
        </p:spPr>
        <p:txBody>
          <a:bodyPr wrap="square" rtlCol="0">
            <a:spAutoFit/>
          </a:bodyPr>
          <a:lstStyle/>
          <a:p>
            <a:r>
              <a:rPr lang="en-US" sz="2800" dirty="0" smtClean="0">
                <a:solidFill>
                  <a:srgbClr val="0000FF"/>
                </a:solidFill>
              </a:rPr>
              <a:t>Dissolution Rate vs Post Apply Bake Temperature</a:t>
            </a:r>
            <a:endParaRPr lang="en-US" sz="2800" dirty="0">
              <a:solidFill>
                <a:srgbClr val="0000FF"/>
              </a:solidFill>
            </a:endParaRPr>
          </a:p>
        </p:txBody>
      </p:sp>
    </p:spTree>
    <p:extLst>
      <p:ext uri="{BB962C8B-B14F-4D97-AF65-F5344CB8AC3E}">
        <p14:creationId xmlns:p14="http://schemas.microsoft.com/office/powerpoint/2010/main" val="3911349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4876" y="806440"/>
            <a:ext cx="6942221" cy="5692621"/>
          </a:xfrm>
          <a:prstGeom prst="rect">
            <a:avLst/>
          </a:prstGeom>
        </p:spPr>
      </p:pic>
      <p:sp>
        <p:nvSpPr>
          <p:cNvPr id="3" name="Rectangle 2"/>
          <p:cNvSpPr/>
          <p:nvPr/>
        </p:nvSpPr>
        <p:spPr>
          <a:xfrm>
            <a:off x="1829679" y="112293"/>
            <a:ext cx="5855449" cy="523220"/>
          </a:xfrm>
          <a:prstGeom prst="rect">
            <a:avLst/>
          </a:prstGeom>
        </p:spPr>
        <p:txBody>
          <a:bodyPr wrap="none">
            <a:spAutoFit/>
          </a:bodyPr>
          <a:lstStyle/>
          <a:p>
            <a:pPr fontAlgn="auto">
              <a:spcBef>
                <a:spcPts val="0"/>
              </a:spcBef>
              <a:spcAft>
                <a:spcPts val="0"/>
              </a:spcAft>
            </a:pPr>
            <a:r>
              <a:rPr lang="en-US" altLang="en-US" dirty="0">
                <a:solidFill>
                  <a:srgbClr val="0000FF"/>
                </a:solidFill>
                <a:cs typeface="Arial" panose="020B0604020202020204" pitchFamily="34" charset="0"/>
              </a:rPr>
              <a:t>Ralph </a:t>
            </a:r>
            <a:r>
              <a:rPr lang="en-US" altLang="en-US" dirty="0" err="1">
                <a:solidFill>
                  <a:srgbClr val="0000FF"/>
                </a:solidFill>
                <a:cs typeface="Arial" panose="020B0604020202020204" pitchFamily="34" charset="0"/>
              </a:rPr>
              <a:t>Dammel</a:t>
            </a:r>
            <a:r>
              <a:rPr lang="en-US" altLang="en-US" dirty="0">
                <a:solidFill>
                  <a:srgbClr val="0000FF"/>
                </a:solidFill>
                <a:cs typeface="Arial" panose="020B0604020202020204" pitchFamily="34" charset="0"/>
              </a:rPr>
              <a:t> Wins Zernike Award</a:t>
            </a: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329995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0" y="125653"/>
            <a:ext cx="5075363" cy="568440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429000" y="6019800"/>
            <a:ext cx="3749345" cy="523220"/>
          </a:xfrm>
          <a:prstGeom prst="rect">
            <a:avLst/>
          </a:prstGeom>
          <a:noFill/>
        </p:spPr>
        <p:txBody>
          <a:bodyPr wrap="square" rtlCol="0">
            <a:spAutoFit/>
          </a:bodyPr>
          <a:lstStyle/>
          <a:p>
            <a:r>
              <a:rPr lang="en-US" dirty="0" smtClean="0"/>
              <a:t>Ralph Dammel</a:t>
            </a:r>
            <a:endParaRPr lang="en-US" dirty="0"/>
          </a:p>
        </p:txBody>
      </p:sp>
    </p:spTree>
    <p:extLst>
      <p:ext uri="{BB962C8B-B14F-4D97-AF65-F5344CB8AC3E}">
        <p14:creationId xmlns:p14="http://schemas.microsoft.com/office/powerpoint/2010/main" val="233810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spect="1" noChangeArrowheads="1"/>
          </p:cNvSpPr>
          <p:nvPr/>
        </p:nvSpPr>
        <p:spPr bwMode="auto">
          <a:xfrm>
            <a:off x="1889125" y="498475"/>
            <a:ext cx="561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B4AFB"/>
                </a:solidFill>
                <a:effectLst/>
                <a:uLnTx/>
                <a:uFillTx/>
                <a:latin typeface="Arial" charset="0"/>
                <a:ea typeface="+mn-ea"/>
                <a:cs typeface="+mn-cs"/>
              </a:rPr>
              <a:t>Novolac</a:t>
            </a:r>
            <a:r>
              <a:rPr kumimoji="0" lang="en-US" sz="3600" b="0" i="0" u="none" strike="noStrike" kern="1200" cap="none" spc="0" normalizeH="0" baseline="0" noProof="0" dirty="0">
                <a:ln>
                  <a:noFill/>
                </a:ln>
                <a:solidFill>
                  <a:srgbClr val="0B4AFB"/>
                </a:solidFill>
                <a:effectLst/>
                <a:uLnTx/>
                <a:uFillTx/>
                <a:latin typeface="Arial" charset="0"/>
                <a:ea typeface="+mn-ea"/>
                <a:cs typeface="+mn-cs"/>
              </a:rPr>
              <a:t>/DNQ Photoresists</a:t>
            </a:r>
            <a:endParaRPr kumimoji="0" lang="en-US" sz="3200" b="0" i="0" u="none" strike="noStrike" kern="1200" cap="none" spc="0" normalizeH="0" baseline="0" noProof="0" dirty="0">
              <a:ln>
                <a:noFill/>
              </a:ln>
              <a:solidFill>
                <a:srgbClr val="0B4AFB"/>
              </a:solidFill>
              <a:effectLst>
                <a:outerShdw blurRad="38100" dist="38100" dir="2700000" algn="tl">
                  <a:srgbClr val="C0C0C0"/>
                </a:outerShdw>
              </a:effectLst>
              <a:uLnTx/>
              <a:uFillTx/>
              <a:latin typeface="Arial" charset="0"/>
              <a:ea typeface="+mn-ea"/>
              <a:cs typeface="+mn-cs"/>
            </a:endParaRPr>
          </a:p>
        </p:txBody>
      </p:sp>
      <p:sp>
        <p:nvSpPr>
          <p:cNvPr id="233475" name="Text Box 3"/>
          <p:cNvSpPr txBox="1">
            <a:spLocks noChangeAspect="1" noChangeArrowheads="1"/>
          </p:cNvSpPr>
          <p:nvPr/>
        </p:nvSpPr>
        <p:spPr bwMode="auto">
          <a:xfrm>
            <a:off x="7805738" y="4583113"/>
            <a:ext cx="796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Develop</a:t>
            </a:r>
          </a:p>
        </p:txBody>
      </p:sp>
      <p:sp>
        <p:nvSpPr>
          <p:cNvPr id="233476" name="Freeform 4"/>
          <p:cNvSpPr>
            <a:spLocks noChangeAspect="1"/>
          </p:cNvSpPr>
          <p:nvPr/>
        </p:nvSpPr>
        <p:spPr bwMode="auto">
          <a:xfrm>
            <a:off x="463550" y="1382713"/>
            <a:ext cx="4875213" cy="1749425"/>
          </a:xfrm>
          <a:custGeom>
            <a:avLst/>
            <a:gdLst>
              <a:gd name="T0" fmla="*/ 2147483647 w 2900"/>
              <a:gd name="T1" fmla="*/ 0 h 962"/>
              <a:gd name="T2" fmla="*/ 2147483647 w 2900"/>
              <a:gd name="T3" fmla="*/ 2147483647 h 962"/>
              <a:gd name="T4" fmla="*/ 2147483647 w 2900"/>
              <a:gd name="T5" fmla="*/ 2147483647 h 962"/>
              <a:gd name="T6" fmla="*/ 2147483647 w 2900"/>
              <a:gd name="T7" fmla="*/ 2147483647 h 962"/>
              <a:gd name="T8" fmla="*/ 2147483647 w 2900"/>
              <a:gd name="T9" fmla="*/ 2147483647 h 962"/>
              <a:gd name="T10" fmla="*/ 2147483647 w 2900"/>
              <a:gd name="T11" fmla="*/ 2147483647 h 962"/>
              <a:gd name="T12" fmla="*/ 2147483647 w 2900"/>
              <a:gd name="T13" fmla="*/ 2147483647 h 962"/>
              <a:gd name="T14" fmla="*/ 0 w 2900"/>
              <a:gd name="T15" fmla="*/ 2147483647 h 962"/>
              <a:gd name="T16" fmla="*/ 0 w 2900"/>
              <a:gd name="T17" fmla="*/ 2147483647 h 962"/>
              <a:gd name="T18" fmla="*/ 2147483647 w 2900"/>
              <a:gd name="T19" fmla="*/ 2147483647 h 962"/>
              <a:gd name="T20" fmla="*/ 2147483647 w 2900"/>
              <a:gd name="T21" fmla="*/ 2147483647 h 962"/>
              <a:gd name="T22" fmla="*/ 2147483647 w 2900"/>
              <a:gd name="T23" fmla="*/ 2147483647 h 962"/>
              <a:gd name="T24" fmla="*/ 2147483647 w 2900"/>
              <a:gd name="T25" fmla="*/ 2147483647 h 962"/>
              <a:gd name="T26" fmla="*/ 2147483647 w 2900"/>
              <a:gd name="T27" fmla="*/ 2147483647 h 962"/>
              <a:gd name="T28" fmla="*/ 2147483647 w 2900"/>
              <a:gd name="T29" fmla="*/ 2147483647 h 962"/>
              <a:gd name="T30" fmla="*/ 2147483647 w 2900"/>
              <a:gd name="T31" fmla="*/ 2147483647 h 962"/>
              <a:gd name="T32" fmla="*/ 2147483647 w 2900"/>
              <a:gd name="T33" fmla="*/ 2147483647 h 962"/>
              <a:gd name="T34" fmla="*/ 2147483647 w 2900"/>
              <a:gd name="T35" fmla="*/ 2147483647 h 962"/>
              <a:gd name="T36" fmla="*/ 2147483647 w 2900"/>
              <a:gd name="T37" fmla="*/ 2147483647 h 962"/>
              <a:gd name="T38" fmla="*/ 2147483647 w 2900"/>
              <a:gd name="T39" fmla="*/ 2147483647 h 962"/>
              <a:gd name="T40" fmla="*/ 2147483647 w 2900"/>
              <a:gd name="T41" fmla="*/ 2147483647 h 962"/>
              <a:gd name="T42" fmla="*/ 2147483647 w 2900"/>
              <a:gd name="T43" fmla="*/ 2147483647 h 962"/>
              <a:gd name="T44" fmla="*/ 2147483647 w 2900"/>
              <a:gd name="T45" fmla="*/ 2147483647 h 962"/>
              <a:gd name="T46" fmla="*/ 2147483647 w 2900"/>
              <a:gd name="T47" fmla="*/ 2147483647 h 962"/>
              <a:gd name="T48" fmla="*/ 2147483647 w 2900"/>
              <a:gd name="T49" fmla="*/ 2147483647 h 962"/>
              <a:gd name="T50" fmla="*/ 2147483647 w 2900"/>
              <a:gd name="T51" fmla="*/ 2147483647 h 962"/>
              <a:gd name="T52" fmla="*/ 2147483647 w 2900"/>
              <a:gd name="T53" fmla="*/ 2147483647 h 962"/>
              <a:gd name="T54" fmla="*/ 2147483647 w 2900"/>
              <a:gd name="T55" fmla="*/ 2147483647 h 962"/>
              <a:gd name="T56" fmla="*/ 2147483647 w 2900"/>
              <a:gd name="T57" fmla="*/ 2147483647 h 962"/>
              <a:gd name="T58" fmla="*/ 2147483647 w 2900"/>
              <a:gd name="T59" fmla="*/ 2147483647 h 962"/>
              <a:gd name="T60" fmla="*/ 2147483647 w 2900"/>
              <a:gd name="T61" fmla="*/ 2147483647 h 962"/>
              <a:gd name="T62" fmla="*/ 2147483647 w 2900"/>
              <a:gd name="T63" fmla="*/ 0 h 962"/>
              <a:gd name="T64" fmla="*/ 2147483647 w 2900"/>
              <a:gd name="T65" fmla="*/ 0 h 9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0" h="962">
                <a:moveTo>
                  <a:pt x="124" y="0"/>
                </a:moveTo>
                <a:lnTo>
                  <a:pt x="99" y="4"/>
                </a:lnTo>
                <a:lnTo>
                  <a:pt x="74" y="10"/>
                </a:lnTo>
                <a:lnTo>
                  <a:pt x="54" y="20"/>
                </a:lnTo>
                <a:lnTo>
                  <a:pt x="34" y="37"/>
                </a:lnTo>
                <a:lnTo>
                  <a:pt x="9" y="74"/>
                </a:lnTo>
                <a:lnTo>
                  <a:pt x="5" y="97"/>
                </a:lnTo>
                <a:lnTo>
                  <a:pt x="0" y="120"/>
                </a:lnTo>
                <a:lnTo>
                  <a:pt x="0" y="841"/>
                </a:lnTo>
                <a:lnTo>
                  <a:pt x="5" y="864"/>
                </a:lnTo>
                <a:lnTo>
                  <a:pt x="9" y="888"/>
                </a:lnTo>
                <a:lnTo>
                  <a:pt x="34" y="928"/>
                </a:lnTo>
                <a:lnTo>
                  <a:pt x="54" y="941"/>
                </a:lnTo>
                <a:lnTo>
                  <a:pt x="74" y="951"/>
                </a:lnTo>
                <a:lnTo>
                  <a:pt x="99" y="958"/>
                </a:lnTo>
                <a:lnTo>
                  <a:pt x="124" y="961"/>
                </a:lnTo>
                <a:lnTo>
                  <a:pt x="2780" y="961"/>
                </a:lnTo>
                <a:lnTo>
                  <a:pt x="2805" y="958"/>
                </a:lnTo>
                <a:lnTo>
                  <a:pt x="2825" y="951"/>
                </a:lnTo>
                <a:lnTo>
                  <a:pt x="2844" y="941"/>
                </a:lnTo>
                <a:lnTo>
                  <a:pt x="2864" y="928"/>
                </a:lnTo>
                <a:lnTo>
                  <a:pt x="2889" y="888"/>
                </a:lnTo>
                <a:lnTo>
                  <a:pt x="2899" y="864"/>
                </a:lnTo>
                <a:lnTo>
                  <a:pt x="2899" y="841"/>
                </a:lnTo>
                <a:lnTo>
                  <a:pt x="2899" y="120"/>
                </a:lnTo>
                <a:lnTo>
                  <a:pt x="2899" y="97"/>
                </a:lnTo>
                <a:lnTo>
                  <a:pt x="2889" y="74"/>
                </a:lnTo>
                <a:lnTo>
                  <a:pt x="2864" y="37"/>
                </a:lnTo>
                <a:lnTo>
                  <a:pt x="2844" y="20"/>
                </a:lnTo>
                <a:lnTo>
                  <a:pt x="2825" y="10"/>
                </a:lnTo>
                <a:lnTo>
                  <a:pt x="2805" y="4"/>
                </a:lnTo>
                <a:lnTo>
                  <a:pt x="2780" y="0"/>
                </a:lnTo>
                <a:lnTo>
                  <a:pt x="124" y="0"/>
                </a:lnTo>
              </a:path>
            </a:pathLst>
          </a:custGeom>
          <a:solidFill>
            <a:schemeClr val="bg1"/>
          </a:solidFill>
          <a:ln w="12700" cap="rnd" cmpd="sng">
            <a:solidFill>
              <a:srgbClr val="00279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573213"/>
            <a:ext cx="100171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spect="1" noChangeArrowheads="1"/>
          </p:cNvSpPr>
          <p:nvPr/>
        </p:nvSpPr>
        <p:spPr bwMode="auto">
          <a:xfrm>
            <a:off x="519113" y="2589213"/>
            <a:ext cx="2347912" cy="406400"/>
          </a:xfrm>
          <a:prstGeom prst="rect">
            <a:avLst/>
          </a:prstGeom>
          <a:solidFill>
            <a:srgbClr val="FF0000"/>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white"/>
                </a:solidFill>
                <a:effectLst/>
                <a:uLnTx/>
                <a:uFillTx/>
                <a:latin typeface="Times New Roman" pitchFamily="18" charset="0"/>
                <a:ea typeface="+mn-ea"/>
                <a:cs typeface="+mn-cs"/>
              </a:rPr>
              <a:t>Inhibited Novolac (I)</a:t>
            </a:r>
          </a:p>
        </p:txBody>
      </p:sp>
      <p:sp>
        <p:nvSpPr>
          <p:cNvPr id="233479" name="Line 7"/>
          <p:cNvSpPr>
            <a:spLocks noChangeAspect="1" noChangeShapeType="1"/>
          </p:cNvSpPr>
          <p:nvPr/>
        </p:nvSpPr>
        <p:spPr bwMode="auto">
          <a:xfrm>
            <a:off x="669925" y="3330575"/>
            <a:ext cx="0" cy="2492375"/>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80" name="Line 8"/>
          <p:cNvSpPr>
            <a:spLocks noChangeAspect="1" noChangeShapeType="1"/>
          </p:cNvSpPr>
          <p:nvPr/>
        </p:nvSpPr>
        <p:spPr bwMode="auto">
          <a:xfrm>
            <a:off x="669925" y="5822950"/>
            <a:ext cx="419417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81" name="Rectangle 9"/>
          <p:cNvSpPr>
            <a:spLocks noChangeAspect="1" noChangeArrowheads="1"/>
          </p:cNvSpPr>
          <p:nvPr/>
        </p:nvSpPr>
        <p:spPr bwMode="auto">
          <a:xfrm rot="-5400000">
            <a:off x="194469" y="4275932"/>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279F"/>
                </a:solidFill>
                <a:effectLst/>
                <a:uLnTx/>
                <a:uFillTx/>
                <a:latin typeface="Times New Roman" pitchFamily="18" charset="0"/>
                <a:ea typeface="+mn-ea"/>
                <a:cs typeface="+mn-cs"/>
              </a:rPr>
              <a:t>LogR</a:t>
            </a:r>
          </a:p>
        </p:txBody>
      </p:sp>
      <p:sp>
        <p:nvSpPr>
          <p:cNvPr id="233482" name="Line 10"/>
          <p:cNvSpPr>
            <a:spLocks noChangeAspect="1" noChangeShapeType="1"/>
          </p:cNvSpPr>
          <p:nvPr/>
        </p:nvSpPr>
        <p:spPr bwMode="auto">
          <a:xfrm>
            <a:off x="788988" y="4297363"/>
            <a:ext cx="752475"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83" name="Rectangle 11"/>
          <p:cNvSpPr>
            <a:spLocks noChangeAspect="1" noChangeArrowheads="1"/>
          </p:cNvSpPr>
          <p:nvPr/>
        </p:nvSpPr>
        <p:spPr bwMode="auto">
          <a:xfrm>
            <a:off x="735013" y="3971925"/>
            <a:ext cx="958850" cy="366713"/>
          </a:xfrm>
          <a:prstGeom prst="rect">
            <a:avLst/>
          </a:prstGeom>
          <a:solidFill>
            <a:schemeClr val="bg1"/>
          </a:solidFill>
          <a:ln>
            <a:noFill/>
          </a:ln>
          <a:effectLst/>
          <a:extLs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279F"/>
                </a:solidFill>
                <a:effectLst/>
                <a:uLnTx/>
                <a:uFillTx/>
                <a:latin typeface="Times New Roman" pitchFamily="18" charset="0"/>
                <a:ea typeface="+mn-ea"/>
                <a:cs typeface="+mn-cs"/>
              </a:rPr>
              <a:t>Novolac</a:t>
            </a:r>
          </a:p>
        </p:txBody>
      </p:sp>
      <p:sp>
        <p:nvSpPr>
          <p:cNvPr id="233484" name="Rectangle 12"/>
          <p:cNvSpPr>
            <a:spLocks noChangeAspect="1" noChangeArrowheads="1"/>
          </p:cNvSpPr>
          <p:nvPr/>
        </p:nvSpPr>
        <p:spPr bwMode="auto">
          <a:xfrm>
            <a:off x="5430838" y="1452563"/>
            <a:ext cx="2430462" cy="54927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279F"/>
                </a:solidFill>
                <a:effectLst/>
                <a:uLnTx/>
                <a:uFillTx/>
                <a:latin typeface="Times New Roman" pitchFamily="18" charset="0"/>
                <a:ea typeface="+mn-ea"/>
                <a:cs typeface="+mn-cs"/>
              </a:rPr>
              <a:t>  </a:t>
            </a:r>
          </a:p>
        </p:txBody>
      </p:sp>
      <p:sp>
        <p:nvSpPr>
          <p:cNvPr id="233485" name="Rectangle 13"/>
          <p:cNvSpPr>
            <a:spLocks noChangeAspect="1" noChangeArrowheads="1"/>
          </p:cNvSpPr>
          <p:nvPr/>
        </p:nvSpPr>
        <p:spPr bwMode="auto">
          <a:xfrm>
            <a:off x="6165850" y="3492500"/>
            <a:ext cx="925513" cy="49847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486" name="Rectangle 14"/>
          <p:cNvSpPr>
            <a:spLocks noChangeAspect="1" noChangeArrowheads="1"/>
          </p:cNvSpPr>
          <p:nvPr/>
        </p:nvSpPr>
        <p:spPr bwMode="auto">
          <a:xfrm>
            <a:off x="5430838" y="3492500"/>
            <a:ext cx="731837" cy="49847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487" name="Rectangle 15"/>
          <p:cNvSpPr>
            <a:spLocks noChangeAspect="1" noChangeArrowheads="1"/>
          </p:cNvSpPr>
          <p:nvPr/>
        </p:nvSpPr>
        <p:spPr bwMode="auto">
          <a:xfrm>
            <a:off x="7094538" y="3492500"/>
            <a:ext cx="744537" cy="4953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488" name="Rectangle 16"/>
          <p:cNvSpPr>
            <a:spLocks noChangeAspect="1" noChangeArrowheads="1"/>
          </p:cNvSpPr>
          <p:nvPr/>
        </p:nvSpPr>
        <p:spPr bwMode="auto">
          <a:xfrm>
            <a:off x="5407025" y="2876550"/>
            <a:ext cx="2462213" cy="587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489" name="Rectangle 17"/>
          <p:cNvSpPr>
            <a:spLocks noChangeAspect="1" noChangeArrowheads="1"/>
          </p:cNvSpPr>
          <p:nvPr/>
        </p:nvSpPr>
        <p:spPr bwMode="auto">
          <a:xfrm>
            <a:off x="5407025" y="2876550"/>
            <a:ext cx="744538" cy="5873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490" name="Rectangle 18"/>
          <p:cNvSpPr>
            <a:spLocks noChangeAspect="1" noChangeArrowheads="1"/>
          </p:cNvSpPr>
          <p:nvPr/>
        </p:nvSpPr>
        <p:spPr bwMode="auto">
          <a:xfrm>
            <a:off x="7124700" y="2876550"/>
            <a:ext cx="744538" cy="5873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491" name="Line 19"/>
          <p:cNvSpPr>
            <a:spLocks noChangeAspect="1" noChangeShapeType="1"/>
          </p:cNvSpPr>
          <p:nvPr/>
        </p:nvSpPr>
        <p:spPr bwMode="auto">
          <a:xfrm>
            <a:off x="5675313" y="2466975"/>
            <a:ext cx="0" cy="330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2" name="Line 20"/>
          <p:cNvSpPr>
            <a:spLocks noChangeAspect="1" noChangeShapeType="1"/>
          </p:cNvSpPr>
          <p:nvPr/>
        </p:nvSpPr>
        <p:spPr bwMode="auto">
          <a:xfrm>
            <a:off x="5881688" y="2466975"/>
            <a:ext cx="0" cy="330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3" name="Line 21"/>
          <p:cNvSpPr>
            <a:spLocks noChangeAspect="1" noChangeShapeType="1"/>
          </p:cNvSpPr>
          <p:nvPr/>
        </p:nvSpPr>
        <p:spPr bwMode="auto">
          <a:xfrm>
            <a:off x="6088063" y="2466975"/>
            <a:ext cx="0" cy="330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4" name="Line 22"/>
          <p:cNvSpPr>
            <a:spLocks noChangeAspect="1" noChangeShapeType="1"/>
          </p:cNvSpPr>
          <p:nvPr/>
        </p:nvSpPr>
        <p:spPr bwMode="auto">
          <a:xfrm>
            <a:off x="7394575" y="2466975"/>
            <a:ext cx="0" cy="330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5" name="Line 23"/>
          <p:cNvSpPr>
            <a:spLocks noChangeAspect="1" noChangeShapeType="1"/>
          </p:cNvSpPr>
          <p:nvPr/>
        </p:nvSpPr>
        <p:spPr bwMode="auto">
          <a:xfrm>
            <a:off x="7669213" y="2466975"/>
            <a:ext cx="0" cy="330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6" name="Line 24"/>
          <p:cNvSpPr>
            <a:spLocks noChangeAspect="1" noChangeShapeType="1"/>
          </p:cNvSpPr>
          <p:nvPr/>
        </p:nvSpPr>
        <p:spPr bwMode="auto">
          <a:xfrm>
            <a:off x="7875588" y="2466975"/>
            <a:ext cx="0" cy="330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7" name="Line 25"/>
          <p:cNvSpPr>
            <a:spLocks noChangeAspect="1" noChangeShapeType="1"/>
          </p:cNvSpPr>
          <p:nvPr/>
        </p:nvSpPr>
        <p:spPr bwMode="auto">
          <a:xfrm>
            <a:off x="6362700" y="2328863"/>
            <a:ext cx="0" cy="9493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8" name="Line 26"/>
          <p:cNvSpPr>
            <a:spLocks noChangeAspect="1" noChangeShapeType="1"/>
          </p:cNvSpPr>
          <p:nvPr/>
        </p:nvSpPr>
        <p:spPr bwMode="auto">
          <a:xfrm>
            <a:off x="6637338" y="2671763"/>
            <a:ext cx="0" cy="6064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499" name="Line 27"/>
          <p:cNvSpPr>
            <a:spLocks noChangeAspect="1" noChangeShapeType="1"/>
          </p:cNvSpPr>
          <p:nvPr/>
        </p:nvSpPr>
        <p:spPr bwMode="auto">
          <a:xfrm>
            <a:off x="6913563" y="2328863"/>
            <a:ext cx="0" cy="9493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00" name="Rectangle 28"/>
          <p:cNvSpPr>
            <a:spLocks noChangeAspect="1" noChangeArrowheads="1"/>
          </p:cNvSpPr>
          <p:nvPr/>
        </p:nvSpPr>
        <p:spPr bwMode="auto">
          <a:xfrm>
            <a:off x="6424613" y="2366963"/>
            <a:ext cx="511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279F"/>
                </a:solidFill>
                <a:effectLst/>
                <a:uLnTx/>
                <a:uFillTx/>
                <a:latin typeface="Times New Roman" pitchFamily="18" charset="0"/>
                <a:ea typeface="+mn-ea"/>
                <a:cs typeface="+mn-cs"/>
              </a:rPr>
              <a:t>UV</a:t>
            </a:r>
          </a:p>
        </p:txBody>
      </p:sp>
      <p:sp>
        <p:nvSpPr>
          <p:cNvPr id="233501" name="Rectangle 29"/>
          <p:cNvSpPr>
            <a:spLocks noChangeAspect="1" noChangeArrowheads="1"/>
          </p:cNvSpPr>
          <p:nvPr/>
        </p:nvSpPr>
        <p:spPr bwMode="auto">
          <a:xfrm>
            <a:off x="7826375" y="1638300"/>
            <a:ext cx="5461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Coat</a:t>
            </a:r>
          </a:p>
        </p:txBody>
      </p:sp>
      <p:sp>
        <p:nvSpPr>
          <p:cNvPr id="233502" name="Rectangle 30"/>
          <p:cNvSpPr>
            <a:spLocks noChangeAspect="1" noChangeArrowheads="1"/>
          </p:cNvSpPr>
          <p:nvPr/>
        </p:nvSpPr>
        <p:spPr bwMode="auto">
          <a:xfrm>
            <a:off x="7793038" y="3609975"/>
            <a:ext cx="7254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Expose</a:t>
            </a:r>
          </a:p>
        </p:txBody>
      </p:sp>
      <p:sp>
        <p:nvSpPr>
          <p:cNvPr id="233503" name="Rectangle 31"/>
          <p:cNvSpPr>
            <a:spLocks noChangeAspect="1" noChangeArrowheads="1"/>
          </p:cNvSpPr>
          <p:nvPr/>
        </p:nvSpPr>
        <p:spPr bwMode="auto">
          <a:xfrm>
            <a:off x="5430838" y="1978025"/>
            <a:ext cx="2427287" cy="25717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504" name="Rectangle 32"/>
          <p:cNvSpPr>
            <a:spLocks noChangeAspect="1" noChangeArrowheads="1"/>
          </p:cNvSpPr>
          <p:nvPr/>
        </p:nvSpPr>
        <p:spPr bwMode="auto">
          <a:xfrm>
            <a:off x="5462588" y="1978025"/>
            <a:ext cx="846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279F"/>
                </a:solidFill>
                <a:effectLst/>
                <a:uLnTx/>
                <a:uFillTx/>
                <a:latin typeface="Times New Roman" pitchFamily="18" charset="0"/>
                <a:ea typeface="+mn-ea"/>
                <a:cs typeface="+mn-cs"/>
              </a:rPr>
              <a:t>Substrate</a:t>
            </a:r>
          </a:p>
        </p:txBody>
      </p:sp>
      <p:sp>
        <p:nvSpPr>
          <p:cNvPr id="233505" name="Rectangle 33"/>
          <p:cNvSpPr>
            <a:spLocks noChangeAspect="1" noChangeArrowheads="1"/>
          </p:cNvSpPr>
          <p:nvPr/>
        </p:nvSpPr>
        <p:spPr bwMode="auto">
          <a:xfrm>
            <a:off x="7454900" y="144462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06" name="Rectangle 34"/>
          <p:cNvSpPr>
            <a:spLocks noChangeAspect="1" noChangeArrowheads="1"/>
          </p:cNvSpPr>
          <p:nvPr/>
        </p:nvSpPr>
        <p:spPr bwMode="auto">
          <a:xfrm>
            <a:off x="5549900" y="144462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07" name="Rectangle 35"/>
          <p:cNvSpPr>
            <a:spLocks noChangeAspect="1" noChangeArrowheads="1"/>
          </p:cNvSpPr>
          <p:nvPr/>
        </p:nvSpPr>
        <p:spPr bwMode="auto">
          <a:xfrm>
            <a:off x="5621338" y="1677988"/>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08" name="Rectangle 36"/>
          <p:cNvSpPr>
            <a:spLocks noChangeAspect="1" noChangeArrowheads="1"/>
          </p:cNvSpPr>
          <p:nvPr/>
        </p:nvSpPr>
        <p:spPr bwMode="auto">
          <a:xfrm>
            <a:off x="5878513" y="14208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09" name="Rectangle 37"/>
          <p:cNvSpPr>
            <a:spLocks noChangeAspect="1" noChangeArrowheads="1"/>
          </p:cNvSpPr>
          <p:nvPr/>
        </p:nvSpPr>
        <p:spPr bwMode="auto">
          <a:xfrm>
            <a:off x="6034088" y="1677988"/>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0" name="Rectangle 38"/>
          <p:cNvSpPr>
            <a:spLocks noChangeAspect="1" noChangeArrowheads="1"/>
          </p:cNvSpPr>
          <p:nvPr/>
        </p:nvSpPr>
        <p:spPr bwMode="auto">
          <a:xfrm>
            <a:off x="6280150" y="143510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1" name="Rectangle 39"/>
          <p:cNvSpPr>
            <a:spLocks noChangeAspect="1" noChangeArrowheads="1"/>
          </p:cNvSpPr>
          <p:nvPr/>
        </p:nvSpPr>
        <p:spPr bwMode="auto">
          <a:xfrm>
            <a:off x="6411913" y="16621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2" name="Rectangle 40"/>
          <p:cNvSpPr>
            <a:spLocks noChangeAspect="1" noChangeArrowheads="1"/>
          </p:cNvSpPr>
          <p:nvPr/>
        </p:nvSpPr>
        <p:spPr bwMode="auto">
          <a:xfrm>
            <a:off x="6669088" y="14208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3" name="Rectangle 41"/>
          <p:cNvSpPr>
            <a:spLocks noChangeAspect="1" noChangeArrowheads="1"/>
          </p:cNvSpPr>
          <p:nvPr/>
        </p:nvSpPr>
        <p:spPr bwMode="auto">
          <a:xfrm>
            <a:off x="6824663" y="16621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4" name="Rectangle 42"/>
          <p:cNvSpPr>
            <a:spLocks noChangeAspect="1" noChangeArrowheads="1"/>
          </p:cNvSpPr>
          <p:nvPr/>
        </p:nvSpPr>
        <p:spPr bwMode="auto">
          <a:xfrm>
            <a:off x="7046913" y="14208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5" name="Rectangle 43"/>
          <p:cNvSpPr>
            <a:spLocks noChangeAspect="1" noChangeArrowheads="1"/>
          </p:cNvSpPr>
          <p:nvPr/>
        </p:nvSpPr>
        <p:spPr bwMode="auto">
          <a:xfrm>
            <a:off x="7253288" y="16621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6" name="Rectangle 44"/>
          <p:cNvSpPr>
            <a:spLocks noChangeAspect="1" noChangeArrowheads="1"/>
          </p:cNvSpPr>
          <p:nvPr/>
        </p:nvSpPr>
        <p:spPr bwMode="auto">
          <a:xfrm>
            <a:off x="7631113" y="1662113"/>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17" name="Rectangle 45"/>
          <p:cNvSpPr>
            <a:spLocks noChangeAspect="1" noChangeArrowheads="1"/>
          </p:cNvSpPr>
          <p:nvPr/>
        </p:nvSpPr>
        <p:spPr bwMode="auto">
          <a:xfrm>
            <a:off x="5430838" y="3989388"/>
            <a:ext cx="2406650" cy="25717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518" name="Rectangle 46"/>
          <p:cNvSpPr>
            <a:spLocks noChangeAspect="1" noChangeArrowheads="1"/>
          </p:cNvSpPr>
          <p:nvPr/>
        </p:nvSpPr>
        <p:spPr bwMode="auto">
          <a:xfrm>
            <a:off x="5430838" y="3995738"/>
            <a:ext cx="846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279F"/>
                </a:solidFill>
                <a:effectLst/>
                <a:uLnTx/>
                <a:uFillTx/>
                <a:latin typeface="Times New Roman" pitchFamily="18" charset="0"/>
                <a:ea typeface="+mn-ea"/>
                <a:cs typeface="+mn-cs"/>
              </a:rPr>
              <a:t>Substrate</a:t>
            </a:r>
          </a:p>
        </p:txBody>
      </p:sp>
      <p:sp>
        <p:nvSpPr>
          <p:cNvPr id="233519" name="Rectangle 47"/>
          <p:cNvSpPr>
            <a:spLocks noChangeAspect="1" noChangeArrowheads="1"/>
          </p:cNvSpPr>
          <p:nvPr/>
        </p:nvSpPr>
        <p:spPr bwMode="auto">
          <a:xfrm>
            <a:off x="7451725" y="3468688"/>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0" name="Rectangle 48"/>
          <p:cNvSpPr>
            <a:spLocks noChangeAspect="1" noChangeArrowheads="1"/>
          </p:cNvSpPr>
          <p:nvPr/>
        </p:nvSpPr>
        <p:spPr bwMode="auto">
          <a:xfrm>
            <a:off x="5505450" y="3468688"/>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1" name="Rectangle 49"/>
          <p:cNvSpPr>
            <a:spLocks noChangeAspect="1" noChangeArrowheads="1"/>
          </p:cNvSpPr>
          <p:nvPr/>
        </p:nvSpPr>
        <p:spPr bwMode="auto">
          <a:xfrm>
            <a:off x="5581650" y="370205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2" name="Rectangle 50"/>
          <p:cNvSpPr>
            <a:spLocks noChangeAspect="1" noChangeArrowheads="1"/>
          </p:cNvSpPr>
          <p:nvPr/>
        </p:nvSpPr>
        <p:spPr bwMode="auto">
          <a:xfrm>
            <a:off x="5842000" y="344170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3" name="Rectangle 51"/>
          <p:cNvSpPr>
            <a:spLocks noChangeAspect="1" noChangeArrowheads="1"/>
          </p:cNvSpPr>
          <p:nvPr/>
        </p:nvSpPr>
        <p:spPr bwMode="auto">
          <a:xfrm>
            <a:off x="5943600" y="370205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4" name="Rectangle 52"/>
          <p:cNvSpPr>
            <a:spLocks noChangeAspect="1" noChangeArrowheads="1"/>
          </p:cNvSpPr>
          <p:nvPr/>
        </p:nvSpPr>
        <p:spPr bwMode="auto">
          <a:xfrm>
            <a:off x="7151688" y="344170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5" name="Rectangle 53"/>
          <p:cNvSpPr>
            <a:spLocks noChangeAspect="1" noChangeArrowheads="1"/>
          </p:cNvSpPr>
          <p:nvPr/>
        </p:nvSpPr>
        <p:spPr bwMode="auto">
          <a:xfrm>
            <a:off x="7215188" y="3683000"/>
            <a:ext cx="25558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6" name="Rectangle 54"/>
          <p:cNvSpPr>
            <a:spLocks noChangeAspect="1" noChangeArrowheads="1"/>
          </p:cNvSpPr>
          <p:nvPr/>
        </p:nvSpPr>
        <p:spPr bwMode="auto">
          <a:xfrm>
            <a:off x="7593013" y="3683000"/>
            <a:ext cx="254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27" name="Rectangle 55"/>
          <p:cNvSpPr>
            <a:spLocks noChangeAspect="1" noChangeArrowheads="1"/>
          </p:cNvSpPr>
          <p:nvPr/>
        </p:nvSpPr>
        <p:spPr bwMode="auto">
          <a:xfrm>
            <a:off x="6280150" y="3679825"/>
            <a:ext cx="292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endParaRPr>
          </a:p>
        </p:txBody>
      </p:sp>
      <p:sp>
        <p:nvSpPr>
          <p:cNvPr id="233528" name="Rectangle 56"/>
          <p:cNvSpPr>
            <a:spLocks noChangeAspect="1" noChangeArrowheads="1"/>
          </p:cNvSpPr>
          <p:nvPr/>
        </p:nvSpPr>
        <p:spPr bwMode="auto">
          <a:xfrm>
            <a:off x="6481763" y="3441700"/>
            <a:ext cx="292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endParaRPr>
          </a:p>
        </p:txBody>
      </p:sp>
      <p:sp>
        <p:nvSpPr>
          <p:cNvPr id="233529" name="Rectangle 57"/>
          <p:cNvSpPr>
            <a:spLocks noChangeAspect="1" noChangeArrowheads="1"/>
          </p:cNvSpPr>
          <p:nvPr/>
        </p:nvSpPr>
        <p:spPr bwMode="auto">
          <a:xfrm>
            <a:off x="6164263" y="3433763"/>
            <a:ext cx="292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endParaRPr>
          </a:p>
        </p:txBody>
      </p:sp>
      <p:sp>
        <p:nvSpPr>
          <p:cNvPr id="233530" name="Rectangle 58"/>
          <p:cNvSpPr>
            <a:spLocks noChangeAspect="1" noChangeArrowheads="1"/>
          </p:cNvSpPr>
          <p:nvPr/>
        </p:nvSpPr>
        <p:spPr bwMode="auto">
          <a:xfrm>
            <a:off x="6613525" y="3679825"/>
            <a:ext cx="292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endParaRPr>
          </a:p>
        </p:txBody>
      </p:sp>
      <p:sp>
        <p:nvSpPr>
          <p:cNvPr id="233531" name="Rectangle 59"/>
          <p:cNvSpPr>
            <a:spLocks noChangeAspect="1" noChangeArrowheads="1"/>
          </p:cNvSpPr>
          <p:nvPr/>
        </p:nvSpPr>
        <p:spPr bwMode="auto">
          <a:xfrm>
            <a:off x="6754813" y="3462338"/>
            <a:ext cx="292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endParaRPr>
          </a:p>
        </p:txBody>
      </p:sp>
      <p:sp>
        <p:nvSpPr>
          <p:cNvPr id="233532" name="Rectangle 60"/>
          <p:cNvSpPr>
            <a:spLocks noChangeAspect="1" noChangeArrowheads="1"/>
          </p:cNvSpPr>
          <p:nvPr/>
        </p:nvSpPr>
        <p:spPr bwMode="auto">
          <a:xfrm>
            <a:off x="6892925" y="3683000"/>
            <a:ext cx="292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rPr>
              <a:t>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a:ln>
                <a:noFill/>
              </a:ln>
              <a:solidFill>
                <a:srgbClr val="00279F"/>
              </a:solidFill>
              <a:effectLst/>
              <a:uLnTx/>
              <a:uFillTx/>
              <a:latin typeface="Times New Roman" pitchFamily="18" charset="0"/>
              <a:ea typeface="+mn-ea"/>
              <a:cs typeface="+mn-cs"/>
            </a:endParaRPr>
          </a:p>
        </p:txBody>
      </p:sp>
      <p:sp>
        <p:nvSpPr>
          <p:cNvPr id="233533" name="Rectangle 61"/>
          <p:cNvSpPr>
            <a:spLocks noChangeAspect="1" noChangeArrowheads="1"/>
          </p:cNvSpPr>
          <p:nvPr/>
        </p:nvSpPr>
        <p:spPr bwMode="auto">
          <a:xfrm>
            <a:off x="5429250" y="4894263"/>
            <a:ext cx="2406650" cy="25717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534" name="Rectangle 62"/>
          <p:cNvSpPr>
            <a:spLocks noChangeAspect="1" noChangeArrowheads="1"/>
          </p:cNvSpPr>
          <p:nvPr/>
        </p:nvSpPr>
        <p:spPr bwMode="auto">
          <a:xfrm>
            <a:off x="5429250" y="4395788"/>
            <a:ext cx="731838" cy="49847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535" name="Rectangle 63"/>
          <p:cNvSpPr>
            <a:spLocks noChangeAspect="1" noChangeArrowheads="1"/>
          </p:cNvSpPr>
          <p:nvPr/>
        </p:nvSpPr>
        <p:spPr bwMode="auto">
          <a:xfrm>
            <a:off x="7096125" y="4395788"/>
            <a:ext cx="739775" cy="498475"/>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3536" name="Rectangle 64"/>
          <p:cNvSpPr>
            <a:spLocks noChangeAspect="1" noChangeArrowheads="1"/>
          </p:cNvSpPr>
          <p:nvPr/>
        </p:nvSpPr>
        <p:spPr bwMode="auto">
          <a:xfrm>
            <a:off x="5462588" y="4867275"/>
            <a:ext cx="8461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279F"/>
                </a:solidFill>
                <a:effectLst/>
                <a:uLnTx/>
                <a:uFillTx/>
                <a:latin typeface="Times New Roman" pitchFamily="18" charset="0"/>
                <a:ea typeface="+mn-ea"/>
                <a:cs typeface="+mn-cs"/>
              </a:rPr>
              <a:t>Substrate</a:t>
            </a:r>
          </a:p>
        </p:txBody>
      </p:sp>
      <p:sp>
        <p:nvSpPr>
          <p:cNvPr id="233537" name="Rectangle 65"/>
          <p:cNvSpPr>
            <a:spLocks noChangeAspect="1" noChangeArrowheads="1"/>
          </p:cNvSpPr>
          <p:nvPr/>
        </p:nvSpPr>
        <p:spPr bwMode="auto">
          <a:xfrm>
            <a:off x="5489575" y="437197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38" name="Rectangle 66"/>
          <p:cNvSpPr>
            <a:spLocks noChangeAspect="1" noChangeArrowheads="1"/>
          </p:cNvSpPr>
          <p:nvPr/>
        </p:nvSpPr>
        <p:spPr bwMode="auto">
          <a:xfrm>
            <a:off x="7561263" y="457835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39" name="Rectangle 67"/>
          <p:cNvSpPr>
            <a:spLocks noChangeAspect="1" noChangeArrowheads="1"/>
          </p:cNvSpPr>
          <p:nvPr/>
        </p:nvSpPr>
        <p:spPr bwMode="auto">
          <a:xfrm>
            <a:off x="5797550" y="437197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40" name="Rectangle 68"/>
          <p:cNvSpPr>
            <a:spLocks noChangeAspect="1" noChangeArrowheads="1"/>
          </p:cNvSpPr>
          <p:nvPr/>
        </p:nvSpPr>
        <p:spPr bwMode="auto">
          <a:xfrm>
            <a:off x="5938838" y="4624388"/>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41" name="Rectangle 69"/>
          <p:cNvSpPr>
            <a:spLocks noChangeAspect="1" noChangeArrowheads="1"/>
          </p:cNvSpPr>
          <p:nvPr/>
        </p:nvSpPr>
        <p:spPr bwMode="auto">
          <a:xfrm>
            <a:off x="5592763" y="4619625"/>
            <a:ext cx="254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42" name="Rectangle 70"/>
          <p:cNvSpPr>
            <a:spLocks noChangeAspect="1" noChangeArrowheads="1"/>
          </p:cNvSpPr>
          <p:nvPr/>
        </p:nvSpPr>
        <p:spPr bwMode="auto">
          <a:xfrm>
            <a:off x="7132638" y="4389438"/>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43" name="Rectangle 71"/>
          <p:cNvSpPr>
            <a:spLocks noChangeAspect="1" noChangeArrowheads="1"/>
          </p:cNvSpPr>
          <p:nvPr/>
        </p:nvSpPr>
        <p:spPr bwMode="auto">
          <a:xfrm>
            <a:off x="7446963" y="437197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44" name="Rectangle 72"/>
          <p:cNvSpPr>
            <a:spLocks noChangeAspect="1" noChangeArrowheads="1"/>
          </p:cNvSpPr>
          <p:nvPr/>
        </p:nvSpPr>
        <p:spPr bwMode="auto">
          <a:xfrm>
            <a:off x="7248525" y="4597400"/>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45" name="Line 73"/>
          <p:cNvSpPr>
            <a:spLocks noChangeAspect="1" noChangeShapeType="1"/>
          </p:cNvSpPr>
          <p:nvPr/>
        </p:nvSpPr>
        <p:spPr bwMode="auto">
          <a:xfrm>
            <a:off x="5468938" y="2449513"/>
            <a:ext cx="1587" cy="33655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46" name="Line 74"/>
          <p:cNvSpPr>
            <a:spLocks noChangeAspect="1" noChangeShapeType="1"/>
          </p:cNvSpPr>
          <p:nvPr/>
        </p:nvSpPr>
        <p:spPr bwMode="auto">
          <a:xfrm>
            <a:off x="7170738" y="2478088"/>
            <a:ext cx="1587" cy="319087"/>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233547"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263" y="1487488"/>
            <a:ext cx="1063625"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548"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1447800"/>
            <a:ext cx="10334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549" name="Line 77"/>
          <p:cNvSpPr>
            <a:spLocks noChangeAspect="1" noChangeShapeType="1"/>
          </p:cNvSpPr>
          <p:nvPr/>
        </p:nvSpPr>
        <p:spPr bwMode="auto">
          <a:xfrm>
            <a:off x="2655888" y="2189163"/>
            <a:ext cx="47783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50" name="Text Box 78"/>
          <p:cNvSpPr txBox="1">
            <a:spLocks noChangeAspect="1" noChangeArrowheads="1"/>
          </p:cNvSpPr>
          <p:nvPr/>
        </p:nvSpPr>
        <p:spPr bwMode="auto">
          <a:xfrm>
            <a:off x="2616200" y="1824038"/>
            <a:ext cx="5524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279F"/>
                </a:solidFill>
                <a:effectLst/>
                <a:uLnTx/>
                <a:uFillTx/>
                <a:latin typeface="Times New Roman" pitchFamily="18" charset="0"/>
                <a:ea typeface="+mn-ea"/>
                <a:cs typeface="+mn-cs"/>
              </a:rPr>
              <a:t>UV</a:t>
            </a:r>
            <a:endParaRPr kumimoji="0" lang="en-US" alt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233551"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5" y="1663700"/>
            <a:ext cx="10033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552" name="Text Box 80"/>
          <p:cNvSpPr txBox="1">
            <a:spLocks noChangeAspect="1" noChangeArrowheads="1"/>
          </p:cNvSpPr>
          <p:nvPr/>
        </p:nvSpPr>
        <p:spPr bwMode="auto">
          <a:xfrm>
            <a:off x="3297238" y="2584450"/>
            <a:ext cx="1933575" cy="406400"/>
          </a:xfrm>
          <a:prstGeom prst="rect">
            <a:avLst/>
          </a:prstGeom>
          <a:solidFill>
            <a:srgbClr val="FFFF99"/>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279F"/>
                </a:solidFill>
                <a:effectLst/>
                <a:uLnTx/>
                <a:uFillTx/>
                <a:latin typeface="Times New Roman" pitchFamily="18" charset="0"/>
                <a:ea typeface="+mn-ea"/>
                <a:cs typeface="+mn-cs"/>
              </a:rPr>
              <a:t>Photoproduct (P)</a:t>
            </a:r>
          </a:p>
        </p:txBody>
      </p:sp>
      <p:sp>
        <p:nvSpPr>
          <p:cNvPr id="233553" name="Line 81"/>
          <p:cNvSpPr>
            <a:spLocks noChangeAspect="1" noChangeShapeType="1"/>
          </p:cNvSpPr>
          <p:nvPr/>
        </p:nvSpPr>
        <p:spPr bwMode="auto">
          <a:xfrm>
            <a:off x="1938338" y="5637213"/>
            <a:ext cx="1346200"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54" name="Line 82"/>
          <p:cNvSpPr>
            <a:spLocks noChangeAspect="1" noChangeShapeType="1"/>
          </p:cNvSpPr>
          <p:nvPr/>
        </p:nvSpPr>
        <p:spPr bwMode="auto">
          <a:xfrm flipV="1">
            <a:off x="3284538" y="4037013"/>
            <a:ext cx="395287" cy="1600200"/>
          </a:xfrm>
          <a:prstGeom prst="line">
            <a:avLst/>
          </a:prstGeom>
          <a:noFill/>
          <a:ln w="12700">
            <a:solidFill>
              <a:srgbClr val="00279F"/>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55" name="Line 83"/>
          <p:cNvSpPr>
            <a:spLocks noChangeAspect="1" noChangeShapeType="1"/>
          </p:cNvSpPr>
          <p:nvPr/>
        </p:nvSpPr>
        <p:spPr bwMode="auto">
          <a:xfrm>
            <a:off x="3690938" y="4048125"/>
            <a:ext cx="1204912" cy="0"/>
          </a:xfrm>
          <a:prstGeom prst="line">
            <a:avLst/>
          </a:prstGeom>
          <a:noFill/>
          <a:ln w="12700">
            <a:solidFill>
              <a:srgbClr val="00279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56" name="Line 84"/>
          <p:cNvSpPr>
            <a:spLocks noChangeAspect="1" noChangeShapeType="1"/>
          </p:cNvSpPr>
          <p:nvPr/>
        </p:nvSpPr>
        <p:spPr bwMode="auto">
          <a:xfrm>
            <a:off x="1541463" y="4297363"/>
            <a:ext cx="396875" cy="1339850"/>
          </a:xfrm>
          <a:prstGeom prst="line">
            <a:avLst/>
          </a:prstGeom>
          <a:noFill/>
          <a:ln w="12700">
            <a:solidFill>
              <a:srgbClr val="00279F"/>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33557" name="Rectangle 85"/>
          <p:cNvSpPr>
            <a:spLocks noChangeAspect="1" noChangeArrowheads="1"/>
          </p:cNvSpPr>
          <p:nvPr/>
        </p:nvSpPr>
        <p:spPr bwMode="auto">
          <a:xfrm>
            <a:off x="3232150" y="4487863"/>
            <a:ext cx="1790700" cy="379412"/>
          </a:xfrm>
          <a:prstGeom prst="rect">
            <a:avLst/>
          </a:prstGeom>
          <a:solidFill>
            <a:schemeClr val="bg1"/>
          </a:solidFill>
          <a:ln w="12700">
            <a:solidFill>
              <a:srgbClr val="0027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279F"/>
                </a:solidFill>
                <a:effectLst/>
                <a:uLnTx/>
                <a:uFillTx/>
                <a:latin typeface="Times New Roman" pitchFamily="18" charset="0"/>
                <a:ea typeface="+mn-ea"/>
                <a:cs typeface="+mn-cs"/>
              </a:rPr>
              <a:t>365-nm exposure</a:t>
            </a:r>
          </a:p>
        </p:txBody>
      </p:sp>
      <p:sp>
        <p:nvSpPr>
          <p:cNvPr id="233558" name="Rectangle 86"/>
          <p:cNvSpPr>
            <a:spLocks noChangeAspect="1" noChangeArrowheads="1"/>
          </p:cNvSpPr>
          <p:nvPr/>
        </p:nvSpPr>
        <p:spPr bwMode="auto">
          <a:xfrm>
            <a:off x="1330325" y="4633913"/>
            <a:ext cx="1143000" cy="379412"/>
          </a:xfrm>
          <a:prstGeom prst="rect">
            <a:avLst/>
          </a:prstGeom>
          <a:solidFill>
            <a:schemeClr val="bg1"/>
          </a:solidFill>
          <a:ln w="12700">
            <a:solidFill>
              <a:srgbClr val="0027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279F"/>
                </a:solidFill>
                <a:effectLst/>
                <a:uLnTx/>
                <a:uFillTx/>
                <a:latin typeface="Times New Roman" pitchFamily="18" charset="0"/>
                <a:ea typeface="+mn-ea"/>
                <a:cs typeface="+mn-cs"/>
              </a:rPr>
              <a:t>Add DNQ</a:t>
            </a:r>
          </a:p>
        </p:txBody>
      </p:sp>
      <p:sp>
        <p:nvSpPr>
          <p:cNvPr id="233559" name="Rectangle 87"/>
          <p:cNvSpPr>
            <a:spLocks noChangeAspect="1" noChangeArrowheads="1"/>
          </p:cNvSpPr>
          <p:nvPr/>
        </p:nvSpPr>
        <p:spPr bwMode="auto">
          <a:xfrm>
            <a:off x="2473325" y="5270500"/>
            <a:ext cx="273050" cy="379413"/>
          </a:xfrm>
          <a:prstGeom prst="rect">
            <a:avLst/>
          </a:prstGeom>
          <a:solidFill>
            <a:srgbClr val="FF0000"/>
          </a:solidFill>
          <a:ln w="1270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white"/>
                </a:solidFill>
                <a:effectLst/>
                <a:uLnTx/>
                <a:uFillTx/>
                <a:latin typeface="Times New Roman" pitchFamily="18" charset="0"/>
                <a:ea typeface="+mn-ea"/>
                <a:cs typeface="+mn-cs"/>
              </a:rPr>
              <a:t>I</a:t>
            </a:r>
          </a:p>
        </p:txBody>
      </p:sp>
      <p:sp>
        <p:nvSpPr>
          <p:cNvPr id="233560" name="Rectangle 88"/>
          <p:cNvSpPr>
            <a:spLocks noChangeAspect="1" noChangeArrowheads="1"/>
          </p:cNvSpPr>
          <p:nvPr/>
        </p:nvSpPr>
        <p:spPr bwMode="auto">
          <a:xfrm>
            <a:off x="4159250" y="3668713"/>
            <a:ext cx="279400" cy="379412"/>
          </a:xfrm>
          <a:prstGeom prst="rect">
            <a:avLst/>
          </a:prstGeom>
          <a:solidFill>
            <a:srgbClr val="FFFF99"/>
          </a:solidFill>
          <a:ln w="1270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279F"/>
                </a:solidFill>
                <a:effectLst/>
                <a:uLnTx/>
                <a:uFillTx/>
                <a:latin typeface="Times New Roman" pitchFamily="18" charset="0"/>
                <a:ea typeface="+mn-ea"/>
                <a:cs typeface="+mn-cs"/>
              </a:rPr>
              <a:t>P</a:t>
            </a:r>
          </a:p>
        </p:txBody>
      </p:sp>
    </p:spTree>
    <p:extLst>
      <p:ext uri="{BB962C8B-B14F-4D97-AF65-F5344CB8AC3E}">
        <p14:creationId xmlns:p14="http://schemas.microsoft.com/office/powerpoint/2010/main" val="404821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p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185738"/>
            <a:ext cx="55245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Text Box 3"/>
          <p:cNvSpPr txBox="1">
            <a:spLocks noChangeArrowheads="1"/>
          </p:cNvSpPr>
          <p:nvPr/>
        </p:nvSpPr>
        <p:spPr bwMode="auto">
          <a:xfrm>
            <a:off x="2667000" y="228600"/>
            <a:ext cx="44196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itchFamily="18" charset="0"/>
                <a:ea typeface="+mn-ea"/>
                <a:cs typeface="+mn-cs"/>
              </a:rPr>
              <a:t>DNQ – </a:t>
            </a:r>
            <a:r>
              <a:rPr kumimoji="0" lang="en-US" altLang="en-US" sz="2800" b="0" i="0" u="none" strike="noStrike" kern="1200" cap="none" spc="0" normalizeH="0" baseline="0" noProof="0" dirty="0" err="1">
                <a:ln>
                  <a:noFill/>
                </a:ln>
                <a:solidFill>
                  <a:srgbClr val="0000FF"/>
                </a:solidFill>
                <a:effectLst/>
                <a:uLnTx/>
                <a:uFillTx/>
                <a:latin typeface="Times New Roman" pitchFamily="18" charset="0"/>
                <a:ea typeface="+mn-ea"/>
                <a:cs typeface="+mn-cs"/>
              </a:rPr>
              <a:t>Novolac</a:t>
            </a:r>
            <a:r>
              <a:rPr kumimoji="0" lang="en-US" altLang="en-US" sz="2800" b="0" i="0" u="none" strike="noStrike" kern="1200" cap="none" spc="0" normalizeH="0" baseline="0" noProof="0" dirty="0">
                <a:ln>
                  <a:noFill/>
                </a:ln>
                <a:solidFill>
                  <a:srgbClr val="0000FF"/>
                </a:solidFill>
                <a:effectLst/>
                <a:uLnTx/>
                <a:uFillTx/>
                <a:latin typeface="Times New Roman" pitchFamily="18" charset="0"/>
                <a:ea typeface="+mn-ea"/>
                <a:cs typeface="+mn-cs"/>
              </a:rPr>
              <a:t> Resists</a:t>
            </a:r>
          </a:p>
        </p:txBody>
      </p:sp>
    </p:spTree>
    <p:extLst>
      <p:ext uri="{BB962C8B-B14F-4D97-AF65-F5344CB8AC3E}">
        <p14:creationId xmlns:p14="http://schemas.microsoft.com/office/powerpoint/2010/main" val="416925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889125" y="34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242691" name="Picture 3" descr="p89"/>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1876425" y="146050"/>
            <a:ext cx="53721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0640" y="2653536"/>
            <a:ext cx="7283669" cy="2062103"/>
          </a:xfrm>
          <a:prstGeom prst="rect">
            <a:avLst/>
          </a:prstGeom>
          <a:solidFill>
            <a:srgbClr val="FFFF00"/>
          </a:solidFill>
          <a:ln w="38100">
            <a:solidFill>
              <a:srgbClr val="3333FF"/>
            </a:solidFill>
          </a:ln>
          <a:effectLst>
            <a:innerShdw blurRad="355600" dir="4380000">
              <a:prstClr val="black"/>
            </a:innerShdw>
          </a:effectLst>
        </p:spPr>
        <p:txBody>
          <a:bodyPr wrap="square" rtlCol="0">
            <a:spAutoFit/>
          </a:bodyPr>
          <a:lstStyle/>
          <a:p>
            <a:pPr algn="ctr"/>
            <a:r>
              <a:rPr lang="en-US" sz="3600" dirty="0" smtClean="0">
                <a:solidFill>
                  <a:srgbClr val="0000FF"/>
                </a:solidFill>
                <a:effectLst>
                  <a:outerShdw blurRad="38100" dist="38100" dir="2700000" algn="tl">
                    <a:srgbClr val="000000">
                      <a:alpha val="43137"/>
                    </a:srgbClr>
                  </a:outerShdw>
                </a:effectLst>
              </a:rPr>
              <a:t>I                               </a:t>
            </a:r>
          </a:p>
          <a:p>
            <a:pPr algn="ctr"/>
            <a:r>
              <a:rPr lang="en-US" sz="6000" dirty="0" smtClean="0">
                <a:solidFill>
                  <a:srgbClr val="0000FF"/>
                </a:solidFill>
                <a:effectLst>
                  <a:outerShdw blurRad="38100" dist="38100" dir="2700000" algn="tl">
                    <a:srgbClr val="000000">
                      <a:alpha val="43137"/>
                    </a:srgbClr>
                  </a:outerShdw>
                </a:effectLst>
              </a:rPr>
              <a:t>No Swelling!!!!</a:t>
            </a:r>
          </a:p>
          <a:p>
            <a:pPr algn="ctr"/>
            <a:endParaRPr lang="en-US" sz="28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81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p4"/>
          <p:cNvPicPr>
            <a:picLocks noChangeAspect="1" noChangeArrowheads="1"/>
          </p:cNvPicPr>
          <p:nvPr/>
        </p:nvPicPr>
        <p:blipFill>
          <a:blip r:embed="rId3" cstate="print">
            <a:lum bright="-18000" contrast="30000"/>
            <a:extLst>
              <a:ext uri="{28A0092B-C50C-407E-A947-70E740481C1C}">
                <a14:useLocalDpi xmlns:a14="http://schemas.microsoft.com/office/drawing/2010/main" val="0"/>
              </a:ext>
            </a:extLst>
          </a:blip>
          <a:srcRect/>
          <a:stretch>
            <a:fillRect/>
          </a:stretch>
        </p:blipFill>
        <p:spPr bwMode="auto">
          <a:xfrm>
            <a:off x="446088" y="649288"/>
            <a:ext cx="82105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126068"/>
            <a:ext cx="6705600" cy="523220"/>
          </a:xfrm>
          <a:prstGeom prst="rect">
            <a:avLst/>
          </a:prstGeom>
          <a:noFill/>
        </p:spPr>
        <p:txBody>
          <a:bodyPr wrap="square" rtlCol="0">
            <a:spAutoFit/>
          </a:bodyPr>
          <a:lstStyle/>
          <a:p>
            <a:r>
              <a:rPr lang="en-US" dirty="0" smtClean="0">
                <a:solidFill>
                  <a:srgbClr val="3333FF"/>
                </a:solidFill>
              </a:rPr>
              <a:t>Need for non-linear dose response</a:t>
            </a:r>
            <a:endParaRPr lang="en-US" dirty="0">
              <a:solidFill>
                <a:srgbClr val="3333FF"/>
              </a:solidFill>
            </a:endParaRPr>
          </a:p>
        </p:txBody>
      </p:sp>
    </p:spTree>
    <p:extLst>
      <p:ext uri="{BB962C8B-B14F-4D97-AF65-F5344CB8AC3E}">
        <p14:creationId xmlns:p14="http://schemas.microsoft.com/office/powerpoint/2010/main" val="87084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Polyphotolysis</a:t>
            </a:r>
          </a:p>
        </p:txBody>
      </p:sp>
      <p:sp>
        <p:nvSpPr>
          <p:cNvPr id="241667" name="Text Box 4"/>
          <p:cNvSpPr txBox="1">
            <a:spLocks noChangeArrowheads="1"/>
          </p:cNvSpPr>
          <p:nvPr/>
        </p:nvSpPr>
        <p:spPr bwMode="auto">
          <a:xfrm>
            <a:off x="628650" y="1027907"/>
            <a:ext cx="7772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en-US" sz="4000" b="1"/>
              <a:t>I </a:t>
            </a:r>
            <a:r>
              <a:rPr lang="en-US" altLang="en-US"/>
              <a:t> </a:t>
            </a:r>
            <a:r>
              <a:rPr lang="en-US" altLang="en-US" sz="4000" b="1">
                <a:cs typeface="Times New Roman" pitchFamily="18" charset="0"/>
              </a:rPr>
              <a:t>→ </a:t>
            </a:r>
            <a:r>
              <a:rPr lang="en-US" altLang="en-US" sz="4000" b="1">
                <a:solidFill>
                  <a:schemeClr val="accent2"/>
                </a:solidFill>
                <a:cs typeface="Times New Roman" pitchFamily="18" charset="0"/>
              </a:rPr>
              <a:t>S</a:t>
            </a:r>
            <a:r>
              <a:rPr lang="en-US" altLang="en-US" sz="4000" b="1">
                <a:cs typeface="Times New Roman" pitchFamily="18" charset="0"/>
              </a:rPr>
              <a:t/>
            </a:r>
            <a:br>
              <a:rPr lang="en-US" altLang="en-US" sz="4000" b="1">
                <a:cs typeface="Times New Roman" pitchFamily="18" charset="0"/>
              </a:rPr>
            </a:br>
            <a:r>
              <a:rPr lang="en-US" altLang="en-US" sz="4000" b="1">
                <a:cs typeface="Times New Roman" pitchFamily="18" charset="0"/>
              </a:rPr>
              <a:t>I-</a:t>
            </a:r>
            <a:r>
              <a:rPr lang="en-US" altLang="en-US" sz="4000" b="1"/>
              <a:t>I </a:t>
            </a:r>
            <a:r>
              <a:rPr lang="en-US" altLang="en-US" sz="4000"/>
              <a:t> </a:t>
            </a:r>
            <a:r>
              <a:rPr lang="en-US" altLang="en-US" sz="4000" b="1"/>
              <a:t>→ S-I → </a:t>
            </a:r>
            <a:r>
              <a:rPr lang="en-US" altLang="en-US" sz="4000" b="1">
                <a:solidFill>
                  <a:schemeClr val="accent2"/>
                </a:solidFill>
              </a:rPr>
              <a:t>S-S</a:t>
            </a:r>
          </a:p>
          <a:p>
            <a:pPr algn="l" eaLnBrk="1" hangingPunct="1">
              <a:spcBef>
                <a:spcPct val="50000"/>
              </a:spcBef>
            </a:pPr>
            <a:r>
              <a:rPr lang="en-US" altLang="en-US" sz="4000" b="1"/>
              <a:t>I-I-I → S-I-I → S-S-I → </a:t>
            </a:r>
            <a:r>
              <a:rPr lang="en-US" altLang="en-US" sz="4000" b="1">
                <a:solidFill>
                  <a:schemeClr val="accent2"/>
                </a:solidFill>
              </a:rPr>
              <a:t>S-S-S</a:t>
            </a:r>
          </a:p>
          <a:p>
            <a:pPr algn="l" eaLnBrk="1" hangingPunct="1">
              <a:spcBef>
                <a:spcPct val="50000"/>
              </a:spcBef>
            </a:pPr>
            <a:endParaRPr lang="en-US" altLang="en-US" sz="4000" b="1">
              <a:solidFill>
                <a:schemeClr val="accent2"/>
              </a:solidFill>
            </a:endParaRPr>
          </a:p>
        </p:txBody>
      </p:sp>
      <p:sp>
        <p:nvSpPr>
          <p:cNvPr id="241668" name="Text Box 6"/>
          <p:cNvSpPr txBox="1">
            <a:spLocks noChangeArrowheads="1"/>
          </p:cNvSpPr>
          <p:nvPr/>
        </p:nvSpPr>
        <p:spPr bwMode="auto">
          <a:xfrm>
            <a:off x="932793" y="3452648"/>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en-US" sz="3200" dirty="0"/>
              <a:t>This contributes to a threshold like dissolution rate response to exposure</a:t>
            </a:r>
          </a:p>
        </p:txBody>
      </p:sp>
      <p:graphicFrame>
        <p:nvGraphicFramePr>
          <p:cNvPr id="4" name="Object 3"/>
          <p:cNvGraphicFramePr>
            <a:graphicFrameLocks noChangeAspect="1"/>
          </p:cNvGraphicFramePr>
          <p:nvPr>
            <p:extLst/>
          </p:nvPr>
        </p:nvGraphicFramePr>
        <p:xfrm>
          <a:off x="2619266" y="4830763"/>
          <a:ext cx="3325438" cy="1698542"/>
        </p:xfrm>
        <a:graphic>
          <a:graphicData uri="http://schemas.openxmlformats.org/presentationml/2006/ole">
            <mc:AlternateContent xmlns:mc="http://schemas.openxmlformats.org/markup-compatibility/2006">
              <mc:Choice xmlns:v="urn:schemas-microsoft-com:vml" Requires="v">
                <p:oleObj spid="_x0000_s79899" name="CS ChemDraw Drawing" r:id="rId4" imgW="3021564" imgH="1543444" progId="ChemDraw.Document.6.0">
                  <p:embed/>
                </p:oleObj>
              </mc:Choice>
              <mc:Fallback>
                <p:oleObj name="CS ChemDraw Drawing" r:id="rId4" imgW="3021564" imgH="1543444" progId="ChemDraw.Document.6.0">
                  <p:embed/>
                  <p:pic>
                    <p:nvPicPr>
                      <p:cNvPr id="4" name="Object 3"/>
                      <p:cNvPicPr/>
                      <p:nvPr/>
                    </p:nvPicPr>
                    <p:blipFill>
                      <a:blip r:embed="rId5"/>
                      <a:stretch>
                        <a:fillRect/>
                      </a:stretch>
                    </p:blipFill>
                    <p:spPr>
                      <a:xfrm>
                        <a:off x="2619266" y="4830763"/>
                        <a:ext cx="3325438" cy="1698542"/>
                      </a:xfrm>
                      <a:prstGeom prst="rect">
                        <a:avLst/>
                      </a:prstGeom>
                    </p:spPr>
                  </p:pic>
                </p:oleObj>
              </mc:Fallback>
            </mc:AlternateContent>
          </a:graphicData>
        </a:graphic>
      </p:graphicFrame>
    </p:spTree>
    <p:extLst>
      <p:ext uri="{BB962C8B-B14F-4D97-AF65-F5344CB8AC3E}">
        <p14:creationId xmlns:p14="http://schemas.microsoft.com/office/powerpoint/2010/main" val="37232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MII template- 9-2005">
  <a:themeElements>
    <a:clrScheme name="MII template- 9-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I template- 9-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I template- 9-20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I template- 9-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I template- 9-20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I template- 9-20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I template- 9-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I template- 9-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I template- 9-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19919</TotalTime>
  <Words>344</Words>
  <Application>Microsoft Office PowerPoint</Application>
  <PresentationFormat>On-screen Show (4:3)</PresentationFormat>
  <Paragraphs>119</Paragraphs>
  <Slides>25</Slides>
  <Notes>21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38" baseType="lpstr">
      <vt:lpstr>SimSun</vt:lpstr>
      <vt:lpstr>Arial</vt:lpstr>
      <vt:lpstr>Calibri</vt:lpstr>
      <vt:lpstr>Calibri Light</vt:lpstr>
      <vt:lpstr>Cambria Math</vt:lpstr>
      <vt:lpstr>等线 Light</vt:lpstr>
      <vt:lpstr>Symbol</vt:lpstr>
      <vt:lpstr>Times New Roman</vt:lpstr>
      <vt:lpstr>Webdings</vt:lpstr>
      <vt:lpstr>2_MII template- 9-2005</vt:lpstr>
      <vt:lpstr>2_Office Theme</vt:lpstr>
      <vt:lpstr>CS ChemDraw Drawing</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Polyphotolysis</vt:lpstr>
      <vt:lpstr>PowerPoint Presentation</vt:lpstr>
      <vt:lpstr>Threshold like Response of ArF Resist</vt:lpstr>
      <vt:lpstr>PowerPoint Presentation</vt:lpstr>
      <vt:lpstr>PowerPoint Presentation</vt:lpstr>
      <vt:lpstr>PowerPoint Presentation</vt:lpstr>
      <vt:lpstr>PowerPoint Presentation</vt:lpstr>
      <vt:lpstr>PowerPoint Presentation</vt:lpstr>
      <vt:lpstr>PowerPoint Presentation</vt:lpstr>
      <vt:lpstr>Quantifying Resist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willson</dc:creator>
  <cp:lastModifiedBy>grant</cp:lastModifiedBy>
  <cp:revision>1247</cp:revision>
  <cp:lastPrinted>2018-10-30T03:58:01Z</cp:lastPrinted>
  <dcterms:created xsi:type="dcterms:W3CDTF">2002-02-15T21:27:43Z</dcterms:created>
  <dcterms:modified xsi:type="dcterms:W3CDTF">2018-11-05T19:22:16Z</dcterms:modified>
</cp:coreProperties>
</file>